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4"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005" autoAdjust="0"/>
    <p:restoredTop sz="94660"/>
  </p:normalViewPr>
  <p:slideViewPr>
    <p:cSldViewPr snapToGrid="0">
      <p:cViewPr varScale="1">
        <p:scale>
          <a:sx n="69" d="100"/>
          <a:sy n="69" d="100"/>
        </p:scale>
        <p:origin x="-36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2629198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782511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115A7C-56EB-4704-A5B5-8FEBCFC20459}" type="slidenum">
              <a:rPr lang="ru-RU" smtClean="0"/>
              <a:pPr/>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1012596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12673236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115A7C-56EB-4704-A5B5-8FEBCFC20459}" type="slidenum">
              <a:rPr lang="ru-RU" smtClean="0"/>
              <a:pPr/>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156787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1586473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12212553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777964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4171261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535955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3679219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2971523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289866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1108482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4138110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56D5204-2B36-4194-83F8-2E26A47935A7}" type="datetimeFigureOut">
              <a:rPr lang="ru-RU" smtClean="0"/>
              <a:pPr/>
              <a:t>04.03.2022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1827445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56D5204-2B36-4194-83F8-2E26A47935A7}" type="datetimeFigureOut">
              <a:rPr lang="ru-RU" smtClean="0"/>
              <a:pPr/>
              <a:t>04.03.2022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2115A7C-56EB-4704-A5B5-8FEBCFC20459}" type="slidenum">
              <a:rPr lang="ru-RU" smtClean="0"/>
              <a:pPr/>
              <a:t>‹#›</a:t>
            </a:fld>
            <a:endParaRPr lang="ru-RU"/>
          </a:p>
        </p:txBody>
      </p:sp>
    </p:spTree>
    <p:extLst>
      <p:ext uri="{BB962C8B-B14F-4D97-AF65-F5344CB8AC3E}">
        <p14:creationId xmlns="" xmlns:p14="http://schemas.microsoft.com/office/powerpoint/2010/main" val="21303071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4400" b="1" dirty="0" smtClean="0"/>
              <a:t>Введение ФГОС НОО и СОО третьего поколения</a:t>
            </a:r>
            <a:endParaRPr lang="ru-RU" sz="4400" b="1" dirty="0"/>
          </a:p>
        </p:txBody>
      </p:sp>
      <p:sp>
        <p:nvSpPr>
          <p:cNvPr id="3" name="Подзаголовок 2"/>
          <p:cNvSpPr>
            <a:spLocks noGrp="1"/>
          </p:cNvSpPr>
          <p:nvPr>
            <p:ph type="subTitle" idx="1"/>
          </p:nvPr>
        </p:nvSpPr>
        <p:spPr/>
        <p:txBody>
          <a:bodyPr/>
          <a:lstStyle/>
          <a:p>
            <a:endParaRPr lang="ru-RU"/>
          </a:p>
        </p:txBody>
      </p:sp>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5276701" y="4992664"/>
            <a:ext cx="2140129" cy="1345223"/>
          </a:xfrm>
          <a:prstGeom prst="rect">
            <a:avLst/>
          </a:prstGeom>
        </p:spPr>
      </p:pic>
      <p:sp>
        <p:nvSpPr>
          <p:cNvPr id="6" name="Прямоугольник 5"/>
          <p:cNvSpPr/>
          <p:nvPr/>
        </p:nvSpPr>
        <p:spPr>
          <a:xfrm>
            <a:off x="1895301" y="191193"/>
            <a:ext cx="8902931" cy="923330"/>
          </a:xfrm>
          <a:prstGeom prst="rect">
            <a:avLst/>
          </a:prstGeom>
        </p:spPr>
        <p:txBody>
          <a:bodyPr wrap="square">
            <a:spAutoFit/>
          </a:bodyPr>
          <a:lstStyle/>
          <a:p>
            <a:pPr lvl="0" algn="ctr" fontAlgn="base">
              <a:spcBef>
                <a:spcPct val="0"/>
              </a:spcBef>
              <a:spcAft>
                <a:spcPct val="0"/>
              </a:spcAft>
            </a:pPr>
            <a:r>
              <a:rPr lang="ru-RU" dirty="0" smtClean="0">
                <a:solidFill>
                  <a:srgbClr val="0000FF"/>
                </a:solidFill>
                <a:latin typeface="Arial" pitchFamily="34" charset="0"/>
                <a:ea typeface="Calibri" pitchFamily="34" charset="0"/>
                <a:cs typeface="Arial" pitchFamily="34" charset="0"/>
              </a:rPr>
              <a:t>Муниципальное общеобразовательное бюджетное  учреждение  средняя общеобразовательная школа </a:t>
            </a:r>
            <a:r>
              <a:rPr lang="ru-RU" dirty="0" err="1" smtClean="0">
                <a:solidFill>
                  <a:srgbClr val="0000FF"/>
                </a:solidFill>
                <a:latin typeface="Arial" pitchFamily="34" charset="0"/>
                <a:ea typeface="Calibri" pitchFamily="34" charset="0"/>
                <a:cs typeface="Arial" pitchFamily="34" charset="0"/>
              </a:rPr>
              <a:t>с.Нугуш</a:t>
            </a:r>
            <a:r>
              <a:rPr lang="ru-RU" dirty="0" smtClean="0">
                <a:solidFill>
                  <a:srgbClr val="0000FF"/>
                </a:solidFill>
                <a:latin typeface="Arial" pitchFamily="34" charset="0"/>
                <a:ea typeface="Calibri" pitchFamily="34" charset="0"/>
                <a:cs typeface="Arial" pitchFamily="34" charset="0"/>
              </a:rPr>
              <a:t>. </a:t>
            </a:r>
            <a:r>
              <a:rPr lang="ru-RU" dirty="0">
                <a:solidFill>
                  <a:srgbClr val="0000FF"/>
                </a:solidFill>
                <a:latin typeface="Arial" pitchFamily="34" charset="0"/>
                <a:ea typeface="Calibri" pitchFamily="34" charset="0"/>
                <a:cs typeface="Arial" pitchFamily="34" charset="0"/>
              </a:rPr>
              <a:t/>
            </a:r>
            <a:br>
              <a:rPr lang="ru-RU" dirty="0">
                <a:solidFill>
                  <a:srgbClr val="0000FF"/>
                </a:solidFill>
                <a:latin typeface="Arial" pitchFamily="34" charset="0"/>
                <a:ea typeface="Calibri" pitchFamily="34" charset="0"/>
                <a:cs typeface="Arial" pitchFamily="34" charset="0"/>
              </a:rPr>
            </a:br>
            <a:endParaRPr lang="ru-RU" dirty="0">
              <a:solidFill>
                <a:srgbClr val="0000FF"/>
              </a:solidFill>
              <a:latin typeface="Arial" pitchFamily="34" charset="0"/>
              <a:ea typeface="Calibri" pitchFamily="34" charset="0"/>
              <a:cs typeface="Arial" pitchFamily="34" charset="0"/>
            </a:endParaRPr>
          </a:p>
        </p:txBody>
      </p:sp>
    </p:spTree>
    <p:extLst>
      <p:ext uri="{BB962C8B-B14F-4D97-AF65-F5344CB8AC3E}">
        <p14:creationId xmlns="" xmlns:p14="http://schemas.microsoft.com/office/powerpoint/2010/main" val="4155863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74457" y="1466"/>
            <a:ext cx="2140129" cy="1345223"/>
          </a:xfrm>
          <a:prstGeom prst="rect">
            <a:avLst/>
          </a:prstGeom>
        </p:spPr>
      </p:pic>
      <p:sp>
        <p:nvSpPr>
          <p:cNvPr id="5" name="Прямоугольник 4"/>
          <p:cNvSpPr/>
          <p:nvPr/>
        </p:nvSpPr>
        <p:spPr>
          <a:xfrm>
            <a:off x="1180407" y="99752"/>
            <a:ext cx="9119062" cy="6920100"/>
          </a:xfrm>
          <a:prstGeom prst="rect">
            <a:avLst/>
          </a:prstGeom>
        </p:spPr>
        <p:txBody>
          <a:bodyPr wrap="square">
            <a:spAutoFit/>
          </a:bodyPr>
          <a:lstStyle/>
          <a:p>
            <a:pPr>
              <a:lnSpc>
                <a:spcPts val="2400"/>
              </a:lnSpc>
              <a:spcAft>
                <a:spcPts val="0"/>
              </a:spcAft>
            </a:pPr>
            <a:r>
              <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Предметные результаты</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Новые ФГОС 2021 года определяют четкие требования к предметным результатам по каждой учебной дисциплине. Появилось конкретное содержание по каждой предметной области. Например, во ФГОС НОО конкретизировали предметные результаты по каждому модулю ОРКСЭ – «Основы православной культуры», «Основы иудейской культуры», «Основы буддийской культуры», «Основы исламской культуры», «Основы религиозных культур народов России», «Основы светской этики». Во ФГОС ООО отдельно описали предметные результаты для учебного предмета «История» и учебных курсов «История России» и «Всеобщая история».</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На уровне ООО установили требования к предметным результатам при углубленном изучении некоторых дисциплин. Это учебные предметы «Математика», включая курсы «Алгебра», «Геометрия», «Вероятность и статистика»; «Информатика»; «Физика»; «Химия»; «Биология».</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Обратите внимание, что предметные результаты в новых ФГОС не согласовываются с требованиями концепций преподавания физики, астрономии, химии, истории России. Поэтому учителям придется в своих рабочих программах одновременно учитывать и требования ФГОС, и требования концепций.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Еще сделали уточнение, что школы со статусом федеральных и региональных инновационных площадок вправе самостоятельно определять достижение промежуточных результатов по годам обучения, независимо от содержания примерных ООП.</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741528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82770" y="0"/>
            <a:ext cx="2140129" cy="1345223"/>
          </a:xfrm>
          <a:prstGeom prst="rect">
            <a:avLst/>
          </a:prstGeom>
        </p:spPr>
      </p:pic>
      <p:sp>
        <p:nvSpPr>
          <p:cNvPr id="5" name="Прямоугольник 4"/>
          <p:cNvSpPr/>
          <p:nvPr/>
        </p:nvSpPr>
        <p:spPr>
          <a:xfrm>
            <a:off x="989216" y="-3000388"/>
            <a:ext cx="9285316" cy="9691564"/>
          </a:xfrm>
          <a:prstGeom prst="rect">
            <a:avLst/>
          </a:prstGeom>
        </p:spPr>
        <p:txBody>
          <a:bodyPr wrap="square">
            <a:spAutoFit/>
          </a:bodyPr>
          <a:lstStyle/>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0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0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r>
              <a:rPr lang="ru-RU" sz="2000" b="1" spc="-5" dirty="0" err="1"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rPr>
              <a:t>Метапредметные</a:t>
            </a:r>
            <a:r>
              <a:rPr lang="ru-RU" sz="20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rPr>
              <a:t> </a:t>
            </a:r>
            <a:r>
              <a:rPr lang="ru-RU" sz="20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и личностные результаты</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Новые ФГОС, как и прежде, требуют системно-</a:t>
            </a:r>
            <a:r>
              <a:rPr lang="ru-RU" sz="1400"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деятельностного</a:t>
            </a: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подхода. Они конкретно определяют требования к личностным и </a:t>
            </a:r>
            <a:r>
              <a:rPr lang="ru-RU" sz="1400"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метапредметным</a:t>
            </a: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образовательным результатам. Если в старых стандартах эти результаты были просто перечислены, то в новых они описаны по группам.</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Личностные результаты группируются по направлениям воспитания:</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гражданско-патриотическое;</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духовно-нравственное;</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эстетическое;</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физическое воспитание, формирование культуры здоровья и эмоционального благополучия;</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трудовое;</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экологическое;</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ценность научного познания.</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1400"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Метапредметные</a:t>
            </a: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результаты группируются по видам универсальных учебных действий:</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овладение универсальными учебными познавательными действиями – базовые логические, базовые исследовательские, работа с информацией;</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овладение универсальными учебными коммуникативными действиями – общение, совместная деятельность;</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овладение универсальными учебными регулятивными действиями – самоорганизация, самоконтроль.</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В прежних ФГОС личностные и </a:t>
            </a:r>
            <a:r>
              <a:rPr lang="ru-RU" sz="1400"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метапредметные</a:t>
            </a: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результаты описывались обобщенно. А в новых – каждое из УУД содержит критерии их </a:t>
            </a:r>
            <a:r>
              <a:rPr lang="ru-RU" sz="1400"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сформированности</a:t>
            </a: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Например, один из критериев, по которому нужно будет оценивать </a:t>
            </a:r>
            <a:r>
              <a:rPr lang="ru-RU" sz="1400"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сформированность</a:t>
            </a: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регулятивного УУД «Самоорганизация», – это умение ученика выявлять проблемы для решения в жизненных и учебных ситуациях.</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14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Теперь с таким подробным и конкретным описанием планируемых результатов педагогам будет проще организовывать на уроках систему формирующего оценивания. А заместителю директора – проконтролировать качество обучения</a:t>
            </a: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238252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91083" y="0"/>
            <a:ext cx="2140129" cy="1345223"/>
          </a:xfrm>
          <a:prstGeom prst="rect">
            <a:avLst/>
          </a:prstGeom>
        </p:spPr>
      </p:pic>
      <p:sp>
        <p:nvSpPr>
          <p:cNvPr id="5" name="Прямоугольник 4"/>
          <p:cNvSpPr/>
          <p:nvPr/>
        </p:nvSpPr>
        <p:spPr>
          <a:xfrm>
            <a:off x="806335" y="-1227274"/>
            <a:ext cx="9384748" cy="8324715"/>
          </a:xfrm>
          <a:prstGeom prst="rect">
            <a:avLst/>
          </a:prstGeom>
        </p:spPr>
        <p:txBody>
          <a:bodyPr wrap="square">
            <a:spAutoFit/>
          </a:bodyPr>
          <a:lstStyle/>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rPr>
              <a:t>Пояснительная </a:t>
            </a:r>
            <a:r>
              <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записка к ООП</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Раньше содержание пояснительной записки было разным для НОО и ООО. Теперь требования стали едиными. На уровне НОО указывать в записке состав участников образовательных отношений и общие подходы к организации внеурочной деятельности не нужно. А на уровне ООО необходимо добавить общую характеристику программы. Также в </a:t>
            </a:r>
            <a:r>
              <a:rPr lang="ru-RU"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в</a:t>
            </a: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пояснительных записках к ООП НОО и ООО необходимо прописать механизмы реализации программы.</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Содержательный раздел ООП</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Изменили требования и к структуре содержательного раздела программ. На уровне НОО убрали программу коррекционной работы и программу формирования экологической культуры, здорового и безопасного образа жизни. На уровне ООО вместо программы развития УУД указали программу формирования УУД. Еще дополнили содержательный раздел НОО и ООО рабочими программами учебных модулей.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В итоге, согласно новым стандартам, содержательный раздел ООП НОО и ООО должен содержать:</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рабочие программы учебных предметов, учебных курсов, курсов внеурочной деятельности, учебных модулей;</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программу формирования УУД;</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SzPts val="1000"/>
              <a:buFont typeface="Symbol" panose="05050102010706020507" pitchFamily="18" charset="2"/>
              <a:buChar char=""/>
              <a:tabLst>
                <a:tab pos="457200" algn="l"/>
              </a:tabLs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рабочую программу воспитания.</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Также в содержательный раздел программы ООО должна быть включена программа коррекционной работы в том случае, если в школе обучаются дети с ОВЗ.</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430029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82770" y="0"/>
            <a:ext cx="2140129" cy="1345223"/>
          </a:xfrm>
          <a:prstGeom prst="rect">
            <a:avLst/>
          </a:prstGeom>
        </p:spPr>
      </p:pic>
      <p:graphicFrame>
        <p:nvGraphicFramePr>
          <p:cNvPr id="5" name="Таблица 4"/>
          <p:cNvGraphicFramePr>
            <a:graphicFrameLocks noGrp="1"/>
          </p:cNvGraphicFramePr>
          <p:nvPr>
            <p:extLst>
              <p:ext uri="{D42A27DB-BD31-4B8C-83A1-F6EECF244321}">
                <p14:modId xmlns="" xmlns:p14="http://schemas.microsoft.com/office/powerpoint/2010/main" val="3222156670"/>
              </p:ext>
            </p:extLst>
          </p:nvPr>
        </p:nvGraphicFramePr>
        <p:xfrm>
          <a:off x="1321724" y="1291171"/>
          <a:ext cx="9426632" cy="3496026"/>
        </p:xfrm>
        <a:graphic>
          <a:graphicData uri="http://schemas.openxmlformats.org/drawingml/2006/table">
            <a:tbl>
              <a:tblPr firstRow="1" firstCol="1" bandRow="1">
                <a:tableStyleId>{5C22544A-7EE6-4342-B048-85BDC9FD1C3A}</a:tableStyleId>
              </a:tblPr>
              <a:tblGrid>
                <a:gridCol w="3114404">
                  <a:extLst>
                    <a:ext uri="{9D8B030D-6E8A-4147-A177-3AD203B41FA5}">
                      <a16:colId xmlns="" xmlns:a16="http://schemas.microsoft.com/office/drawing/2014/main" val="1904259096"/>
                    </a:ext>
                  </a:extLst>
                </a:gridCol>
                <a:gridCol w="3162073">
                  <a:extLst>
                    <a:ext uri="{9D8B030D-6E8A-4147-A177-3AD203B41FA5}">
                      <a16:colId xmlns="" xmlns:a16="http://schemas.microsoft.com/office/drawing/2014/main" val="3949648690"/>
                    </a:ext>
                  </a:extLst>
                </a:gridCol>
                <a:gridCol w="3150155">
                  <a:extLst>
                    <a:ext uri="{9D8B030D-6E8A-4147-A177-3AD203B41FA5}">
                      <a16:colId xmlns="" xmlns:a16="http://schemas.microsoft.com/office/drawing/2014/main" val="318223890"/>
                    </a:ext>
                  </a:extLst>
                </a:gridCol>
              </a:tblGrid>
              <a:tr h="232971">
                <a:tc>
                  <a:txBody>
                    <a:bodyPr/>
                    <a:lstStyle/>
                    <a:p>
                      <a:pPr>
                        <a:lnSpc>
                          <a:spcPts val="1275"/>
                        </a:lnSpc>
                        <a:spcAft>
                          <a:spcPts val="0"/>
                        </a:spcAft>
                      </a:pPr>
                      <a:r>
                        <a:rPr lang="ru-RU" sz="1100" dirty="0">
                          <a:effectLst/>
                          <a:latin typeface="Times New Roman" panose="02020603050405020304" pitchFamily="18" charset="0"/>
                          <a:cs typeface="Times New Roman" panose="02020603050405020304" pitchFamily="18" charset="0"/>
                        </a:rPr>
                        <a:t>Критерий</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Старый ФГОС</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Новый ФГОС</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 xmlns:a16="http://schemas.microsoft.com/office/drawing/2014/main" val="1450258132"/>
                  </a:ext>
                </a:extLst>
              </a:tr>
              <a:tr h="539028">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Виды программ</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Рабочие программы учебных предметов и курсов, в том числе и внеурочной деятельности</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Рабочие программы учебных предметов, учебных курсов, в том числе и внеурочной деятельности, учебных модулей</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 xmlns:a16="http://schemas.microsoft.com/office/drawing/2014/main" val="3495727605"/>
                  </a:ext>
                </a:extLst>
              </a:tr>
              <a:tr h="539028">
                <a:tc>
                  <a:txBody>
                    <a:bodyPr/>
                    <a:lstStyle/>
                    <a:p>
                      <a:pPr>
                        <a:lnSpc>
                          <a:spcPts val="1275"/>
                        </a:lnSpc>
                        <a:spcAft>
                          <a:spcPts val="0"/>
                        </a:spcAft>
                      </a:pPr>
                      <a:r>
                        <a:rPr lang="ru-RU" sz="1100" dirty="0">
                          <a:effectLst/>
                          <a:latin typeface="Times New Roman" panose="02020603050405020304" pitchFamily="18" charset="0"/>
                          <a:cs typeface="Times New Roman" panose="02020603050405020304" pitchFamily="18" charset="0"/>
                        </a:rPr>
                        <a:t>Структура рабочих программ</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Различается для рабочих программ учебных предметов, курсов и курсов внеурочной деятельности</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Одинаковая для всех рабочих программ, в том числе и программ внеурочной деятельности</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 xmlns:a16="http://schemas.microsoft.com/office/drawing/2014/main" val="1736947569"/>
                  </a:ext>
                </a:extLst>
              </a:tr>
              <a:tr h="539028">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Тематическое планирование рабочих программ учебных предметов, курсов</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С учетом рабочей программы воспитания с указанием количества часов, отводимых на освоение каждой темы</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rowSpan="2">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С указанием количества академических часов, отводимых на освоение каждой темы, возможности использования по этой теме ЭОР и ЦОР</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 xmlns:a16="http://schemas.microsoft.com/office/drawing/2014/main" val="2164463581"/>
                  </a:ext>
                </a:extLst>
              </a:tr>
              <a:tr h="538969">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Тематическое планирование рабочих программ курсов внеурочной деятельности</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С учетом рабочей программы воспитания</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vMerge="1">
                  <a:txBody>
                    <a:bodyPr/>
                    <a:lstStyle/>
                    <a:p>
                      <a:endParaRPr lang="ru-RU"/>
                    </a:p>
                  </a:txBody>
                  <a:tcPr/>
                </a:tc>
                <a:extLst>
                  <a:ext uri="{0D108BD9-81ED-4DB2-BD59-A6C34878D82A}">
                    <a16:rowId xmlns="" xmlns:a16="http://schemas.microsoft.com/office/drawing/2014/main" val="2490018107"/>
                  </a:ext>
                </a:extLst>
              </a:tr>
              <a:tr h="386029">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Учет рабочей программы воспитания</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Только в разделе «Тематическое планирование»</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Во всех разделах рабочей программы</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 xmlns:a16="http://schemas.microsoft.com/office/drawing/2014/main" val="384228700"/>
                  </a:ext>
                </a:extLst>
              </a:tr>
              <a:tr h="539028">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Особенности рабочей программы курса внеурочной деятельности</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a:effectLst/>
                          <a:latin typeface="Times New Roman" panose="02020603050405020304" pitchFamily="18" charset="0"/>
                          <a:cs typeface="Times New Roman" panose="02020603050405020304" pitchFamily="18" charset="0"/>
                        </a:rPr>
                        <a:t>В содержании программы должны быть указаны формы организации и виды деятельности</a:t>
                      </a:r>
                      <a:endParaRPr lang="ru-RU"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tc>
                  <a:txBody>
                    <a:bodyPr/>
                    <a:lstStyle/>
                    <a:p>
                      <a:pPr>
                        <a:lnSpc>
                          <a:spcPts val="1275"/>
                        </a:lnSpc>
                        <a:spcAft>
                          <a:spcPts val="0"/>
                        </a:spcAft>
                      </a:pPr>
                      <a:r>
                        <a:rPr lang="ru-RU" sz="1100" dirty="0">
                          <a:effectLst/>
                          <a:latin typeface="Times New Roman" panose="02020603050405020304" pitchFamily="18" charset="0"/>
                          <a:cs typeface="Times New Roman" panose="02020603050405020304" pitchFamily="18" charset="0"/>
                        </a:rPr>
                        <a:t>В программе должны быть указаны формы проведения занятий</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7625" marR="47625" marT="47625" marB="47625" anchor="ctr"/>
                </a:tc>
                <a:extLst>
                  <a:ext uri="{0D108BD9-81ED-4DB2-BD59-A6C34878D82A}">
                    <a16:rowId xmlns="" xmlns:a16="http://schemas.microsoft.com/office/drawing/2014/main" val="1718179953"/>
                  </a:ext>
                </a:extLst>
              </a:tr>
            </a:tbl>
          </a:graphicData>
        </a:graphic>
      </p:graphicFrame>
      <p:sp>
        <p:nvSpPr>
          <p:cNvPr id="6" name="Rectangle 1"/>
          <p:cNvSpPr>
            <a:spLocks noChangeArrowheads="1"/>
          </p:cNvSpPr>
          <p:nvPr/>
        </p:nvSpPr>
        <p:spPr bwMode="auto">
          <a:xfrm>
            <a:off x="1186056" y="-1233"/>
            <a:ext cx="9230254" cy="153888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rgbClr val="252525"/>
                </a:solidFill>
                <a:effectLst/>
                <a:latin typeface="Arial" panose="020B0604020202020204" pitchFamily="34" charset="0"/>
                <a:ea typeface="Times New Roman" panose="02020603050405020304" pitchFamily="18" charset="0"/>
                <a:cs typeface="Arial" panose="020B0604020202020204" pitchFamily="34" charset="0"/>
              </a:rPr>
              <a:t>Рабочие программы педагогов</a:t>
            </a:r>
            <a:endParaRPr kumimoji="0" lang="ru-RU" altLang="ru-RU" sz="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Рабочие программы учебных предметов, учебных курсов, курсов внеурочной деятельности и учебных модулей нужно формировать с учетом рабочей программы воспитания. Тематическое планирование рабочих программ теперь должно включать возможность использования ЭОР и ЦОР по каждой теме. Кроме того, в рабочих программах внеурочной деятельности нужно указывать формы проведения занятий. Подробнее </a:t>
            </a:r>
            <a:r>
              <a:rPr kumimoji="0" lang="ru-RU" altLang="ru-RU" sz="1200" b="0" i="0" u="none" strike="noStrike" cap="none" normalizeH="0" baseline="0" dirty="0" smtClean="0">
                <a:ln>
                  <a:noFill/>
                </a:ln>
                <a:solidFill>
                  <a:srgbClr val="222222"/>
                </a:solidFill>
                <a:effectLst/>
                <a:latin typeface="Calibri" panose="020F0502020204030204" pitchFamily="34" charset="0"/>
                <a:ea typeface="Times New Roman" panose="02020603050405020304" pitchFamily="18" charset="0"/>
                <a:cs typeface="Arial" panose="020B0604020202020204" pitchFamily="34" charset="0"/>
              </a:rPr>
              <a:t>– </a:t>
            </a:r>
            <a:r>
              <a:rPr kumimoji="0" lang="ru-RU" altLang="ru-RU" sz="1200" b="0"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в таблице ниже.</a:t>
            </a:r>
            <a:endParaRPr kumimoji="0" lang="ru-RU" altLang="ru-RU" sz="9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1" i="0" u="none" strike="noStrike" cap="none" normalizeH="0" baseline="0" dirty="0" smtClean="0">
                <a:ln>
                  <a:noFill/>
                </a:ln>
                <a:solidFill>
                  <a:srgbClr val="222222"/>
                </a:solidFill>
                <a:effectLst/>
                <a:latin typeface="Arial" panose="020B0604020202020204" pitchFamily="34" charset="0"/>
                <a:ea typeface="Times New Roman" panose="02020603050405020304" pitchFamily="18" charset="0"/>
                <a:cs typeface="Arial" panose="020B0604020202020204" pitchFamily="34" charset="0"/>
              </a:rPr>
              <a:t>Требования к рабочим программам</a:t>
            </a:r>
            <a:endParaRPr kumimoji="0" lang="ru-RU" altLang="ru-RU" sz="9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
        <p:nvSpPr>
          <p:cNvPr id="7" name="Прямоугольник 6"/>
          <p:cNvSpPr/>
          <p:nvPr/>
        </p:nvSpPr>
        <p:spPr>
          <a:xfrm>
            <a:off x="1321725" y="1291171"/>
            <a:ext cx="9360130" cy="5081519"/>
          </a:xfrm>
          <a:prstGeom prst="rect">
            <a:avLst/>
          </a:prstGeom>
        </p:spPr>
        <p:txBody>
          <a:bodyPr wrap="square">
            <a:spAutoFit/>
          </a:bodyPr>
          <a:lstStyle/>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endParaRPr lang="ru-RU" sz="2800" b="1" spc="-5"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ts val="2400"/>
              </a:lnSpc>
              <a:spcAft>
                <a:spcPts val="0"/>
              </a:spcAft>
            </a:pPr>
            <a:r>
              <a:rPr lang="ru-RU" b="1" spc="-5"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Программа</a:t>
            </a:r>
            <a:r>
              <a:rPr lang="ru-RU" b="1"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 формирования универсальных учебных действий</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2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По новому ФГОС ООО нужно разрабатывать программу формирования УУД, а не программу развития УУД, как это было раньше. То есть теперь программа имеет одинаковое название на уровнях НОО и ООО: «Программа формирования универсальных учебных действий у обучающихся».</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200"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Требований к программе формирования УУД стало меньше. Для уровня ООО прописали, что теперь нужно формировать у учеников знания и навыки в области финансовой грамотности и устойчивого развития общества.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4020753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57831" y="0"/>
            <a:ext cx="2140129" cy="1345223"/>
          </a:xfrm>
          <a:prstGeom prst="rect">
            <a:avLst/>
          </a:prstGeom>
        </p:spPr>
      </p:pic>
      <p:sp>
        <p:nvSpPr>
          <p:cNvPr id="7" name="Прямоугольник 6"/>
          <p:cNvSpPr/>
          <p:nvPr/>
        </p:nvSpPr>
        <p:spPr>
          <a:xfrm>
            <a:off x="1197033" y="99825"/>
            <a:ext cx="9035934" cy="586314"/>
          </a:xfrm>
          <a:prstGeom prst="rect">
            <a:avLst/>
          </a:prstGeom>
        </p:spPr>
        <p:txBody>
          <a:bodyPr wrap="square">
            <a:spAutoFit/>
          </a:bodyPr>
          <a:lstStyle/>
          <a:p>
            <a:pPr>
              <a:lnSpc>
                <a:spcPct val="107000"/>
              </a:lnSpc>
              <a:spcAft>
                <a:spcPts val="0"/>
              </a:spcAft>
            </a:pP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Предметные области и предметы</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Новые ФГОС НОО и ООО регламентируют перечень обязательных предметных областей, учебных предметов и учебных модулей.</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8" name="Таблица 7"/>
          <p:cNvGraphicFramePr>
            <a:graphicFrameLocks noGrp="1"/>
          </p:cNvGraphicFramePr>
          <p:nvPr>
            <p:extLst>
              <p:ext uri="{D42A27DB-BD31-4B8C-83A1-F6EECF244321}">
                <p14:modId xmlns="" xmlns:p14="http://schemas.microsoft.com/office/powerpoint/2010/main" val="3991221019"/>
              </p:ext>
            </p:extLst>
          </p:nvPr>
        </p:nvGraphicFramePr>
        <p:xfrm>
          <a:off x="1255221" y="922712"/>
          <a:ext cx="9628700" cy="5287488"/>
        </p:xfrm>
        <a:graphic>
          <a:graphicData uri="http://schemas.openxmlformats.org/drawingml/2006/table">
            <a:tbl>
              <a:tblPr firstRow="1" firstCol="1" bandRow="1">
                <a:tableStyleId>{5C22544A-7EE6-4342-B048-85BDC9FD1C3A}</a:tableStyleId>
              </a:tblPr>
              <a:tblGrid>
                <a:gridCol w="3607724">
                  <a:extLst>
                    <a:ext uri="{9D8B030D-6E8A-4147-A177-3AD203B41FA5}">
                      <a16:colId xmlns="" xmlns:a16="http://schemas.microsoft.com/office/drawing/2014/main" val="3022754078"/>
                    </a:ext>
                  </a:extLst>
                </a:gridCol>
                <a:gridCol w="6020976">
                  <a:extLst>
                    <a:ext uri="{9D8B030D-6E8A-4147-A177-3AD203B41FA5}">
                      <a16:colId xmlns="" xmlns:a16="http://schemas.microsoft.com/office/drawing/2014/main" val="2504145433"/>
                    </a:ext>
                  </a:extLst>
                </a:gridCol>
              </a:tblGrid>
              <a:tr h="282165">
                <a:tc gridSpan="2">
                  <a:txBody>
                    <a:bodyPr/>
                    <a:lstStyle/>
                    <a:p>
                      <a:pPr algn="ctr">
                        <a:lnSpc>
                          <a:spcPts val="1275"/>
                        </a:lnSpc>
                        <a:spcAft>
                          <a:spcPts val="0"/>
                        </a:spcAft>
                      </a:pPr>
                      <a:r>
                        <a:rPr lang="ru-RU" sz="1050" dirty="0">
                          <a:effectLst/>
                          <a:latin typeface="Times New Roman" panose="02020603050405020304" pitchFamily="18" charset="0"/>
                          <a:cs typeface="Times New Roman" panose="02020603050405020304" pitchFamily="18" charset="0"/>
                        </a:rPr>
                        <a:t>Учебный план НОО</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hMerge="1">
                  <a:txBody>
                    <a:bodyPr/>
                    <a:lstStyle/>
                    <a:p>
                      <a:endParaRPr lang="ru-RU"/>
                    </a:p>
                  </a:txBody>
                  <a:tcPr/>
                </a:tc>
                <a:extLst>
                  <a:ext uri="{0D108BD9-81ED-4DB2-BD59-A6C34878D82A}">
                    <a16:rowId xmlns="" xmlns:a16="http://schemas.microsoft.com/office/drawing/2014/main" val="3929040464"/>
                  </a:ext>
                </a:extLst>
              </a:tr>
              <a:tr h="282318">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Предметные области</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Учебные предметы (учебные модули)</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2469769915"/>
                  </a:ext>
                </a:extLst>
              </a:tr>
              <a:tr h="480694">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Русский язык и литературное чтение</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Русский язык</a:t>
                      </a:r>
                    </a:p>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Литературное чтение</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3222440617"/>
                  </a:ext>
                </a:extLst>
              </a:tr>
              <a:tr h="679071">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Родной язык и литературное чтение на родном языке</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Родной язык и (или) государственный язык республики Российской Федерации</a:t>
                      </a:r>
                    </a:p>
                    <a:p>
                      <a:pPr>
                        <a:lnSpc>
                          <a:spcPts val="1275"/>
                        </a:lnSpc>
                        <a:spcAft>
                          <a:spcPts val="0"/>
                        </a:spcAft>
                      </a:pPr>
                      <a:r>
                        <a:rPr lang="ru-RU" sz="1050">
                          <a:effectLst/>
                          <a:latin typeface="Times New Roman" panose="02020603050405020304" pitchFamily="18" charset="0"/>
                          <a:cs typeface="Times New Roman" panose="02020603050405020304" pitchFamily="18" charset="0"/>
                        </a:rPr>
                        <a:t>Литературное чтение на родном языке</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2899833810"/>
                  </a:ext>
                </a:extLst>
              </a:tr>
              <a:tr h="282318">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Иностранный язык</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Иностранный язык</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2918162998"/>
                  </a:ext>
                </a:extLst>
              </a:tr>
              <a:tr h="282318">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Математика и информатика</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Математика</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566429092"/>
                  </a:ext>
                </a:extLst>
              </a:tr>
              <a:tr h="282318">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Обществознание и естествознание (Окружающий мир)</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Окружающий мир</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1311837381"/>
                  </a:ext>
                </a:extLst>
              </a:tr>
              <a:tr h="1670956">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Основы религиозных культур и светской этики</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Основы религиозных культур и светской этики:</a:t>
                      </a:r>
                    </a:p>
                    <a:p>
                      <a:pPr marL="342900" lvl="0" indent="-342900">
                        <a:lnSpc>
                          <a:spcPts val="1275"/>
                        </a:lnSpc>
                        <a:spcAft>
                          <a:spcPts val="0"/>
                        </a:spcAft>
                        <a:buSzPts val="1000"/>
                        <a:buFont typeface="Symbol" panose="05050102010706020507" pitchFamily="18" charset="2"/>
                        <a:buChar char=""/>
                        <a:tabLst>
                          <a:tab pos="457200" algn="l"/>
                        </a:tabLst>
                      </a:pPr>
                      <a:r>
                        <a:rPr lang="ru-RU" sz="1050" dirty="0">
                          <a:effectLst/>
                          <a:latin typeface="Times New Roman" panose="02020603050405020304" pitchFamily="18" charset="0"/>
                          <a:cs typeface="Times New Roman" panose="02020603050405020304" pitchFamily="18" charset="0"/>
                        </a:rPr>
                        <a:t>учебный модуль «Основы православной культуры»;</a:t>
                      </a:r>
                    </a:p>
                    <a:p>
                      <a:pPr marL="342900" lvl="0" indent="-342900">
                        <a:lnSpc>
                          <a:spcPts val="1275"/>
                        </a:lnSpc>
                        <a:spcAft>
                          <a:spcPts val="0"/>
                        </a:spcAft>
                        <a:buSzPts val="1000"/>
                        <a:buFont typeface="Symbol" panose="05050102010706020507" pitchFamily="18" charset="2"/>
                        <a:buChar char=""/>
                        <a:tabLst>
                          <a:tab pos="457200" algn="l"/>
                        </a:tabLst>
                      </a:pPr>
                      <a:r>
                        <a:rPr lang="ru-RU" sz="1050" dirty="0">
                          <a:effectLst/>
                          <a:latin typeface="Times New Roman" panose="02020603050405020304" pitchFamily="18" charset="0"/>
                          <a:cs typeface="Times New Roman" panose="02020603050405020304" pitchFamily="18" charset="0"/>
                        </a:rPr>
                        <a:t>учебный модуль «Основы иудейской культуры»;</a:t>
                      </a:r>
                    </a:p>
                    <a:p>
                      <a:pPr marL="342900" lvl="0" indent="-342900">
                        <a:lnSpc>
                          <a:spcPts val="1275"/>
                        </a:lnSpc>
                        <a:spcAft>
                          <a:spcPts val="0"/>
                        </a:spcAft>
                        <a:buSzPts val="1000"/>
                        <a:buFont typeface="Symbol" panose="05050102010706020507" pitchFamily="18" charset="2"/>
                        <a:buChar char=""/>
                        <a:tabLst>
                          <a:tab pos="457200" algn="l"/>
                        </a:tabLst>
                      </a:pPr>
                      <a:r>
                        <a:rPr lang="ru-RU" sz="1050" dirty="0">
                          <a:effectLst/>
                          <a:latin typeface="Times New Roman" panose="02020603050405020304" pitchFamily="18" charset="0"/>
                          <a:cs typeface="Times New Roman" panose="02020603050405020304" pitchFamily="18" charset="0"/>
                        </a:rPr>
                        <a:t>учебный модуль «Основы буддистской культуры»;</a:t>
                      </a:r>
                    </a:p>
                    <a:p>
                      <a:pPr marL="342900" lvl="0" indent="-342900">
                        <a:lnSpc>
                          <a:spcPts val="1275"/>
                        </a:lnSpc>
                        <a:spcAft>
                          <a:spcPts val="0"/>
                        </a:spcAft>
                        <a:buSzPts val="1000"/>
                        <a:buFont typeface="Symbol" panose="05050102010706020507" pitchFamily="18" charset="2"/>
                        <a:buChar char=""/>
                        <a:tabLst>
                          <a:tab pos="457200" algn="l"/>
                        </a:tabLst>
                      </a:pPr>
                      <a:r>
                        <a:rPr lang="ru-RU" sz="1050" dirty="0">
                          <a:effectLst/>
                          <a:latin typeface="Times New Roman" panose="02020603050405020304" pitchFamily="18" charset="0"/>
                          <a:cs typeface="Times New Roman" panose="02020603050405020304" pitchFamily="18" charset="0"/>
                        </a:rPr>
                        <a:t>учебный модуль «Основы исламской культуры»;</a:t>
                      </a:r>
                    </a:p>
                    <a:p>
                      <a:pPr marL="342900" lvl="0" indent="-342900">
                        <a:lnSpc>
                          <a:spcPts val="1275"/>
                        </a:lnSpc>
                        <a:spcAft>
                          <a:spcPts val="0"/>
                        </a:spcAft>
                        <a:buSzPts val="1000"/>
                        <a:buFont typeface="Symbol" panose="05050102010706020507" pitchFamily="18" charset="2"/>
                        <a:buChar char=""/>
                        <a:tabLst>
                          <a:tab pos="457200" algn="l"/>
                        </a:tabLst>
                      </a:pPr>
                      <a:r>
                        <a:rPr lang="ru-RU" sz="1050" dirty="0">
                          <a:effectLst/>
                          <a:latin typeface="Times New Roman" panose="02020603050405020304" pitchFamily="18" charset="0"/>
                          <a:cs typeface="Times New Roman" panose="02020603050405020304" pitchFamily="18" charset="0"/>
                        </a:rPr>
                        <a:t>учебный модуль «Основы религиозных культур народов России»;</a:t>
                      </a:r>
                    </a:p>
                    <a:p>
                      <a:pPr marL="342900" lvl="0" indent="-342900">
                        <a:lnSpc>
                          <a:spcPts val="1275"/>
                        </a:lnSpc>
                        <a:spcAft>
                          <a:spcPts val="0"/>
                        </a:spcAft>
                        <a:buSzPts val="1000"/>
                        <a:buFont typeface="Symbol" panose="05050102010706020507" pitchFamily="18" charset="2"/>
                        <a:buChar char=""/>
                        <a:tabLst>
                          <a:tab pos="457200" algn="l"/>
                        </a:tabLst>
                      </a:pPr>
                      <a:r>
                        <a:rPr lang="ru-RU" sz="1050" dirty="0">
                          <a:effectLst/>
                          <a:latin typeface="Times New Roman" panose="02020603050405020304" pitchFamily="18" charset="0"/>
                          <a:cs typeface="Times New Roman" panose="02020603050405020304" pitchFamily="18" charset="0"/>
                        </a:rPr>
                        <a:t>учебный модуль «Основы светской этики»</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263703773"/>
                  </a:ext>
                </a:extLst>
              </a:tr>
              <a:tr h="480694">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Искусство</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Изобразительное искусство</a:t>
                      </a:r>
                    </a:p>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Музыка</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1651409083"/>
                  </a:ext>
                </a:extLst>
              </a:tr>
              <a:tr h="282318">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Технология</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Технология</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2529408397"/>
                  </a:ext>
                </a:extLst>
              </a:tr>
              <a:tr h="282318">
                <a:tc>
                  <a:txBody>
                    <a:bodyPr/>
                    <a:lstStyle/>
                    <a:p>
                      <a:pPr>
                        <a:lnSpc>
                          <a:spcPts val="1275"/>
                        </a:lnSpc>
                        <a:spcAft>
                          <a:spcPts val="0"/>
                        </a:spcAft>
                      </a:pPr>
                      <a:r>
                        <a:rPr lang="ru-RU" sz="1050">
                          <a:effectLst/>
                          <a:latin typeface="Times New Roman" panose="02020603050405020304" pitchFamily="18" charset="0"/>
                          <a:cs typeface="Times New Roman" panose="02020603050405020304" pitchFamily="18" charset="0"/>
                        </a:rPr>
                        <a:t>Физическая культура</a:t>
                      </a:r>
                      <a:endParaRPr lang="ru-RU" sz="105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tc>
                  <a:txBody>
                    <a:bodyPr/>
                    <a:lstStyle/>
                    <a:p>
                      <a:pPr>
                        <a:lnSpc>
                          <a:spcPts val="1275"/>
                        </a:lnSpc>
                        <a:spcAft>
                          <a:spcPts val="0"/>
                        </a:spcAft>
                      </a:pPr>
                      <a:r>
                        <a:rPr lang="ru-RU" sz="1050" dirty="0">
                          <a:effectLst/>
                          <a:latin typeface="Times New Roman" panose="02020603050405020304" pitchFamily="18" charset="0"/>
                          <a:cs typeface="Times New Roman" panose="02020603050405020304" pitchFamily="18" charset="0"/>
                        </a:rPr>
                        <a:t>Физическая культура</a:t>
                      </a:r>
                      <a:endParaRPr lang="ru-RU" sz="105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0994" marR="40994" marT="40994" marB="40994"/>
                </a:tc>
                <a:extLst>
                  <a:ext uri="{0D108BD9-81ED-4DB2-BD59-A6C34878D82A}">
                    <a16:rowId xmlns="" xmlns:a16="http://schemas.microsoft.com/office/drawing/2014/main" val="1034384458"/>
                  </a:ext>
                </a:extLst>
              </a:tr>
            </a:tbl>
          </a:graphicData>
        </a:graphic>
      </p:graphicFrame>
    </p:spTree>
    <p:extLst>
      <p:ext uri="{BB962C8B-B14F-4D97-AF65-F5344CB8AC3E}">
        <p14:creationId xmlns="" xmlns:p14="http://schemas.microsoft.com/office/powerpoint/2010/main" val="1653665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051871" y="0"/>
            <a:ext cx="2140129" cy="1345223"/>
          </a:xfrm>
          <a:prstGeom prst="rect">
            <a:avLst/>
          </a:prstGeom>
        </p:spPr>
      </p:pic>
      <p:graphicFrame>
        <p:nvGraphicFramePr>
          <p:cNvPr id="5" name="Таблица 4"/>
          <p:cNvGraphicFramePr>
            <a:graphicFrameLocks noGrp="1"/>
          </p:cNvGraphicFramePr>
          <p:nvPr>
            <p:extLst>
              <p:ext uri="{D42A27DB-BD31-4B8C-83A1-F6EECF244321}">
                <p14:modId xmlns="" xmlns:p14="http://schemas.microsoft.com/office/powerpoint/2010/main" val="228995605"/>
              </p:ext>
            </p:extLst>
          </p:nvPr>
        </p:nvGraphicFramePr>
        <p:xfrm>
          <a:off x="2242731" y="118904"/>
          <a:ext cx="7809139" cy="5109800"/>
        </p:xfrm>
        <a:graphic>
          <a:graphicData uri="http://schemas.openxmlformats.org/drawingml/2006/table">
            <a:tbl>
              <a:tblPr firstRow="1" firstCol="1" bandRow="1">
                <a:tableStyleId>{5C22544A-7EE6-4342-B048-85BDC9FD1C3A}</a:tableStyleId>
              </a:tblPr>
              <a:tblGrid>
                <a:gridCol w="3234885">
                  <a:extLst>
                    <a:ext uri="{9D8B030D-6E8A-4147-A177-3AD203B41FA5}">
                      <a16:colId xmlns="" xmlns:a16="http://schemas.microsoft.com/office/drawing/2014/main" val="205640530"/>
                    </a:ext>
                  </a:extLst>
                </a:gridCol>
                <a:gridCol w="4574254">
                  <a:extLst>
                    <a:ext uri="{9D8B030D-6E8A-4147-A177-3AD203B41FA5}">
                      <a16:colId xmlns="" xmlns:a16="http://schemas.microsoft.com/office/drawing/2014/main" val="1127358939"/>
                    </a:ext>
                  </a:extLst>
                </a:gridCol>
              </a:tblGrid>
              <a:tr h="219616">
                <a:tc gridSpan="2">
                  <a:txBody>
                    <a:bodyPr/>
                    <a:lstStyle/>
                    <a:p>
                      <a:pPr>
                        <a:lnSpc>
                          <a:spcPts val="1275"/>
                        </a:lnSpc>
                        <a:spcAft>
                          <a:spcPts val="0"/>
                        </a:spcAft>
                      </a:pPr>
                      <a:r>
                        <a:rPr lang="ru-RU" sz="900" dirty="0">
                          <a:effectLst/>
                          <a:latin typeface="Times New Roman" panose="02020603050405020304" pitchFamily="18" charset="0"/>
                          <a:cs typeface="Times New Roman" panose="02020603050405020304" pitchFamily="18" charset="0"/>
                        </a:rPr>
                        <a:t>Учебный план ООО</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hMerge="1">
                  <a:txBody>
                    <a:bodyPr/>
                    <a:lstStyle/>
                    <a:p>
                      <a:endParaRPr lang="ru-RU"/>
                    </a:p>
                  </a:txBody>
                  <a:tcPr/>
                </a:tc>
                <a:extLst>
                  <a:ext uri="{0D108BD9-81ED-4DB2-BD59-A6C34878D82A}">
                    <a16:rowId xmlns="" xmlns:a16="http://schemas.microsoft.com/office/drawing/2014/main" val="1896125440"/>
                  </a:ext>
                </a:extLst>
              </a:tr>
              <a:tr h="219682">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Предметные области</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Учебные предметы (учебные курсы или учебные модули)</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165269407"/>
                  </a:ext>
                </a:extLst>
              </a:tr>
              <a:tr h="388695">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Русский язык и литература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Русский язык</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Литература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3224141056"/>
                  </a:ext>
                </a:extLst>
              </a:tr>
              <a:tr h="388695">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Родной язык и родная литература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Родной язык и (или) государственный язык республики Российской Федерации</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Родная литература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2387605072"/>
                  </a:ext>
                </a:extLst>
              </a:tr>
              <a:tr h="388695">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Иностранные языки</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Иностранный язык</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Второй иностранный язык</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4277216033"/>
                  </a:ext>
                </a:extLst>
              </a:tr>
              <a:tr h="557709">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Математика и информатика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Математика:</a:t>
                      </a:r>
                      <a:endParaRPr lang="ru-RU" sz="1000">
                        <a:effectLst/>
                        <a:latin typeface="Times New Roman" panose="02020603050405020304" pitchFamily="18" charset="0"/>
                        <a:cs typeface="Times New Roman" panose="02020603050405020304" pitchFamily="18" charset="0"/>
                      </a:endParaRPr>
                    </a:p>
                    <a:p>
                      <a:pPr marL="342900" lvl="0" indent="-342900">
                        <a:lnSpc>
                          <a:spcPts val="1275"/>
                        </a:lnSpc>
                        <a:spcAft>
                          <a:spcPts val="0"/>
                        </a:spcAft>
                        <a:buSzPts val="1000"/>
                        <a:buFont typeface="Symbol" panose="05050102010706020507" pitchFamily="18" charset="2"/>
                        <a:buChar char=""/>
                        <a:tabLst>
                          <a:tab pos="457200" algn="l"/>
                        </a:tabLst>
                      </a:pPr>
                      <a:r>
                        <a:rPr lang="ru-RU" sz="900">
                          <a:effectLst/>
                          <a:latin typeface="Times New Roman" panose="02020603050405020304" pitchFamily="18" charset="0"/>
                          <a:cs typeface="Times New Roman" panose="02020603050405020304" pitchFamily="18" charset="0"/>
                        </a:rPr>
                        <a:t>учебные курсы «Алгебра», «Геометрия», «Вероятность и статистика»</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Информатика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1569423525"/>
                  </a:ext>
                </a:extLst>
              </a:tr>
              <a:tr h="726722">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Общественно-научные предметы</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История:</a:t>
                      </a:r>
                      <a:endParaRPr lang="ru-RU" sz="1000">
                        <a:effectLst/>
                        <a:latin typeface="Times New Roman" panose="02020603050405020304" pitchFamily="18" charset="0"/>
                        <a:cs typeface="Times New Roman" panose="02020603050405020304" pitchFamily="18" charset="0"/>
                      </a:endParaRPr>
                    </a:p>
                    <a:p>
                      <a:pPr marL="342900" lvl="0" indent="-342900">
                        <a:lnSpc>
                          <a:spcPts val="1275"/>
                        </a:lnSpc>
                        <a:spcAft>
                          <a:spcPts val="0"/>
                        </a:spcAft>
                        <a:buSzPts val="1000"/>
                        <a:buFont typeface="Symbol" panose="05050102010706020507" pitchFamily="18" charset="2"/>
                        <a:buChar char=""/>
                        <a:tabLst>
                          <a:tab pos="457200" algn="l"/>
                        </a:tabLst>
                      </a:pPr>
                      <a:r>
                        <a:rPr lang="ru-RU" sz="900">
                          <a:effectLst/>
                          <a:latin typeface="Times New Roman" panose="02020603050405020304" pitchFamily="18" charset="0"/>
                          <a:cs typeface="Times New Roman" panose="02020603050405020304" pitchFamily="18" charset="0"/>
                        </a:rPr>
                        <a:t>учебные курсы «История России», «Всеобщая история»</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Обществознание</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География</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3166277792"/>
                  </a:ext>
                </a:extLst>
              </a:tr>
              <a:tr h="557709">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Естественно-научные предметы</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Физика</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Химия</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Биология</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3888728786"/>
                  </a:ext>
                </a:extLst>
              </a:tr>
              <a:tr h="557709">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Основы духовно-нравственной культуры народов России</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Выбор одного из учебных курсов (учебных модулей) из перечня, предлагаемого организацией, осуществляется по заявлению обучающихся, родителей (законных представителей) несовершеннолетних обучающихся</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4258270454"/>
                  </a:ext>
                </a:extLst>
              </a:tr>
              <a:tr h="388695">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Искусство</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Изобразительное искусство</a:t>
                      </a:r>
                      <a:endParaRPr lang="ru-RU" sz="100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a:effectLst/>
                          <a:latin typeface="Times New Roman" panose="02020603050405020304" pitchFamily="18" charset="0"/>
                          <a:cs typeface="Times New Roman" panose="02020603050405020304" pitchFamily="18" charset="0"/>
                        </a:rPr>
                        <a:t>Музыка</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3685938191"/>
                  </a:ext>
                </a:extLst>
              </a:tr>
              <a:tr h="219682">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Технология</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dirty="0">
                          <a:effectLst/>
                          <a:latin typeface="Times New Roman" panose="02020603050405020304" pitchFamily="18" charset="0"/>
                          <a:cs typeface="Times New Roman" panose="02020603050405020304" pitchFamily="18" charset="0"/>
                        </a:rPr>
                        <a:t>Технология</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2092647938"/>
                  </a:ext>
                </a:extLst>
              </a:tr>
              <a:tr h="388695">
                <a:tc>
                  <a:txBody>
                    <a:bodyPr/>
                    <a:lstStyle/>
                    <a:p>
                      <a:pPr>
                        <a:lnSpc>
                          <a:spcPts val="1275"/>
                        </a:lnSpc>
                        <a:spcAft>
                          <a:spcPts val="0"/>
                        </a:spcAft>
                      </a:pPr>
                      <a:r>
                        <a:rPr lang="ru-RU" sz="900">
                          <a:effectLst/>
                          <a:latin typeface="Times New Roman" panose="02020603050405020304" pitchFamily="18" charset="0"/>
                          <a:cs typeface="Times New Roman" panose="02020603050405020304" pitchFamily="18" charset="0"/>
                        </a:rPr>
                        <a:t>Физическая культура и основы безопасности жизнедеятельности</a:t>
                      </a:r>
                      <a:endParaRPr lang="ru-RU" sz="100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tc>
                  <a:txBody>
                    <a:bodyPr/>
                    <a:lstStyle/>
                    <a:p>
                      <a:pPr>
                        <a:lnSpc>
                          <a:spcPts val="1275"/>
                        </a:lnSpc>
                        <a:spcAft>
                          <a:spcPts val="0"/>
                        </a:spcAft>
                      </a:pPr>
                      <a:r>
                        <a:rPr lang="ru-RU" sz="900" dirty="0">
                          <a:effectLst/>
                          <a:latin typeface="Times New Roman" panose="02020603050405020304" pitchFamily="18" charset="0"/>
                          <a:cs typeface="Times New Roman" panose="02020603050405020304" pitchFamily="18" charset="0"/>
                        </a:rPr>
                        <a:t>Физическая культура</a:t>
                      </a:r>
                      <a:endParaRPr lang="ru-RU" sz="1000" dirty="0">
                        <a:effectLst/>
                        <a:latin typeface="Times New Roman" panose="02020603050405020304" pitchFamily="18" charset="0"/>
                        <a:cs typeface="Times New Roman" panose="02020603050405020304" pitchFamily="18" charset="0"/>
                      </a:endParaRPr>
                    </a:p>
                    <a:p>
                      <a:pPr>
                        <a:lnSpc>
                          <a:spcPts val="1275"/>
                        </a:lnSpc>
                        <a:spcAft>
                          <a:spcPts val="0"/>
                        </a:spcAft>
                      </a:pPr>
                      <a:r>
                        <a:rPr lang="ru-RU" sz="900" dirty="0">
                          <a:effectLst/>
                          <a:latin typeface="Times New Roman" panose="02020603050405020304" pitchFamily="18" charset="0"/>
                          <a:cs typeface="Times New Roman" panose="02020603050405020304" pitchFamily="18" charset="0"/>
                        </a:rPr>
                        <a:t>Основы безопасности жизнедеятельности</a:t>
                      </a:r>
                      <a:endParaRPr lang="ru-RU" sz="1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4050" marR="34050" marT="34050" marB="34050"/>
                </a:tc>
                <a:extLst>
                  <a:ext uri="{0D108BD9-81ED-4DB2-BD59-A6C34878D82A}">
                    <a16:rowId xmlns="" xmlns:a16="http://schemas.microsoft.com/office/drawing/2014/main" val="163287025"/>
                  </a:ext>
                </a:extLst>
              </a:tr>
            </a:tbl>
          </a:graphicData>
        </a:graphic>
      </p:graphicFrame>
      <p:sp>
        <p:nvSpPr>
          <p:cNvPr id="7" name="Прямоугольник 6"/>
          <p:cNvSpPr/>
          <p:nvPr/>
        </p:nvSpPr>
        <p:spPr>
          <a:xfrm>
            <a:off x="2302625" y="5386647"/>
            <a:ext cx="7749245" cy="882806"/>
          </a:xfrm>
          <a:prstGeom prst="rect">
            <a:avLst/>
          </a:prstGeom>
        </p:spPr>
        <p:txBody>
          <a:bodyPr wrap="square">
            <a:spAutoFit/>
          </a:bodyPr>
          <a:lstStyle/>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На уровне ООО школы получили право учитывать свои ресурсы и пожелания родителей, чтобы вводить второй иностранный язык, родной язык и литературу/литературное чтение на родном языке. Это позитивное изменение для школ, которые не могут обеспечить качественное изучение этих предметов. Также, чтобы ввести эти предметы, нужны письменные заявления родителей.</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727921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051871" y="1466"/>
            <a:ext cx="2140129" cy="1345223"/>
          </a:xfrm>
          <a:prstGeom prst="rect">
            <a:avLst/>
          </a:prstGeom>
        </p:spPr>
      </p:pic>
      <p:graphicFrame>
        <p:nvGraphicFramePr>
          <p:cNvPr id="5" name="Таблица 4"/>
          <p:cNvGraphicFramePr>
            <a:graphicFrameLocks noGrp="1"/>
          </p:cNvGraphicFramePr>
          <p:nvPr>
            <p:extLst>
              <p:ext uri="{D42A27DB-BD31-4B8C-83A1-F6EECF244321}">
                <p14:modId xmlns="" xmlns:p14="http://schemas.microsoft.com/office/powerpoint/2010/main" val="1190358232"/>
              </p:ext>
            </p:extLst>
          </p:nvPr>
        </p:nvGraphicFramePr>
        <p:xfrm>
          <a:off x="1762297" y="1346689"/>
          <a:ext cx="7232073" cy="1562100"/>
        </p:xfrm>
        <a:graphic>
          <a:graphicData uri="http://schemas.openxmlformats.org/drawingml/2006/table">
            <a:tbl>
              <a:tblPr firstRow="1" firstCol="1" bandRow="1">
                <a:tableStyleId>{5C22544A-7EE6-4342-B048-85BDC9FD1C3A}</a:tableStyleId>
              </a:tblPr>
              <a:tblGrid>
                <a:gridCol w="2410691">
                  <a:extLst>
                    <a:ext uri="{9D8B030D-6E8A-4147-A177-3AD203B41FA5}">
                      <a16:colId xmlns="" xmlns:a16="http://schemas.microsoft.com/office/drawing/2014/main" val="2977088003"/>
                    </a:ext>
                  </a:extLst>
                </a:gridCol>
                <a:gridCol w="2410691">
                  <a:extLst>
                    <a:ext uri="{9D8B030D-6E8A-4147-A177-3AD203B41FA5}">
                      <a16:colId xmlns="" xmlns:a16="http://schemas.microsoft.com/office/drawing/2014/main" val="838312488"/>
                    </a:ext>
                  </a:extLst>
                </a:gridCol>
                <a:gridCol w="2410691">
                  <a:extLst>
                    <a:ext uri="{9D8B030D-6E8A-4147-A177-3AD203B41FA5}">
                      <a16:colId xmlns="" xmlns:a16="http://schemas.microsoft.com/office/drawing/2014/main" val="439231272"/>
                    </a:ext>
                  </a:extLst>
                </a:gridCol>
              </a:tblGrid>
              <a:tr h="0">
                <a:tc>
                  <a:txBody>
                    <a:bodyPr/>
                    <a:lstStyle/>
                    <a:p>
                      <a:pPr>
                        <a:lnSpc>
                          <a:spcPts val="1275"/>
                        </a:lnSpc>
                        <a:spcAft>
                          <a:spcPts val="0"/>
                        </a:spcAft>
                      </a:pPr>
                      <a:r>
                        <a:rPr lang="ru-RU" sz="1000" dirty="0">
                          <a:effectLst/>
                        </a:rPr>
                        <a:t>Границы аудиторной нагрузки</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Старый ФГОС НОО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Новый ФГОС НОО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 xmlns:a16="http://schemas.microsoft.com/office/drawing/2014/main" val="2100171115"/>
                  </a:ext>
                </a:extLst>
              </a:tr>
              <a:tr h="0">
                <a:tc>
                  <a:txBody>
                    <a:bodyPr/>
                    <a:lstStyle/>
                    <a:p>
                      <a:pPr>
                        <a:lnSpc>
                          <a:spcPts val="1275"/>
                        </a:lnSpc>
                        <a:spcAft>
                          <a:spcPts val="0"/>
                        </a:spcAft>
                      </a:pPr>
                      <a:r>
                        <a:rPr lang="ru-RU" sz="1000">
                          <a:effectLst/>
                        </a:rPr>
                        <a:t>Минимум</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2904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2954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 xmlns:a16="http://schemas.microsoft.com/office/drawing/2014/main" val="1094633657"/>
                  </a:ext>
                </a:extLst>
              </a:tr>
              <a:tr h="0">
                <a:tc>
                  <a:txBody>
                    <a:bodyPr/>
                    <a:lstStyle/>
                    <a:p>
                      <a:pPr>
                        <a:lnSpc>
                          <a:spcPts val="1275"/>
                        </a:lnSpc>
                        <a:spcAft>
                          <a:spcPts val="0"/>
                        </a:spcAft>
                      </a:pPr>
                      <a:r>
                        <a:rPr lang="ru-RU" sz="1000">
                          <a:effectLst/>
                        </a:rPr>
                        <a:t>Максимум</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3345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dirty="0">
                          <a:effectLst/>
                        </a:rPr>
                        <a:t>3190</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 xmlns:a16="http://schemas.microsoft.com/office/drawing/2014/main" val="2882149240"/>
                  </a:ext>
                </a:extLst>
              </a:tr>
              <a:tr h="0">
                <a:tc>
                  <a:txBody>
                    <a:bodyPr/>
                    <a:lstStyle/>
                    <a:p>
                      <a:pPr>
                        <a:lnSpc>
                          <a:spcPts val="1275"/>
                        </a:lnSpc>
                        <a:spcAft>
                          <a:spcPts val="0"/>
                        </a:spcAft>
                      </a:pPr>
                      <a:r>
                        <a:rPr lang="ru-RU" sz="1000">
                          <a:effectLst/>
                        </a:rPr>
                        <a:t>Границы аудиторной нагрузки</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Старый ФГОС ООО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Новый ФГОС ООО</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 xmlns:a16="http://schemas.microsoft.com/office/drawing/2014/main" val="279925287"/>
                  </a:ext>
                </a:extLst>
              </a:tr>
              <a:tr h="0">
                <a:tc>
                  <a:txBody>
                    <a:bodyPr/>
                    <a:lstStyle/>
                    <a:p>
                      <a:pPr>
                        <a:lnSpc>
                          <a:spcPts val="1275"/>
                        </a:lnSpc>
                        <a:spcAft>
                          <a:spcPts val="0"/>
                        </a:spcAft>
                      </a:pPr>
                      <a:r>
                        <a:rPr lang="ru-RU" sz="1000">
                          <a:effectLst/>
                        </a:rPr>
                        <a:t>Минимум</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5267</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5058</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 xmlns:a16="http://schemas.microsoft.com/office/drawing/2014/main" val="3327426184"/>
                  </a:ext>
                </a:extLst>
              </a:tr>
              <a:tr h="0">
                <a:tc>
                  <a:txBody>
                    <a:bodyPr/>
                    <a:lstStyle/>
                    <a:p>
                      <a:pPr>
                        <a:lnSpc>
                          <a:spcPts val="1275"/>
                        </a:lnSpc>
                        <a:spcAft>
                          <a:spcPts val="0"/>
                        </a:spcAft>
                      </a:pPr>
                      <a:r>
                        <a:rPr lang="ru-RU" sz="1000">
                          <a:effectLst/>
                        </a:rPr>
                        <a:t>Максимум</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a:effectLst/>
                        </a:rPr>
                        <a:t>6020</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tc>
                  <a:txBody>
                    <a:bodyPr/>
                    <a:lstStyle/>
                    <a:p>
                      <a:pPr>
                        <a:lnSpc>
                          <a:spcPts val="1275"/>
                        </a:lnSpc>
                        <a:spcAft>
                          <a:spcPts val="0"/>
                        </a:spcAft>
                      </a:pPr>
                      <a:r>
                        <a:rPr lang="ru-RU" sz="1000" dirty="0">
                          <a:effectLst/>
                        </a:rPr>
                        <a:t>5549</a:t>
                      </a: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 xmlns:a16="http://schemas.microsoft.com/office/drawing/2014/main" val="3548676382"/>
                  </a:ext>
                </a:extLst>
              </a:tr>
            </a:tbl>
          </a:graphicData>
        </a:graphic>
      </p:graphicFrame>
      <p:sp>
        <p:nvSpPr>
          <p:cNvPr id="7" name="Прямоугольник 6"/>
          <p:cNvSpPr/>
          <p:nvPr/>
        </p:nvSpPr>
        <p:spPr>
          <a:xfrm>
            <a:off x="1695796" y="333872"/>
            <a:ext cx="8356075" cy="637097"/>
          </a:xfrm>
          <a:prstGeom prst="rect">
            <a:avLst/>
          </a:prstGeom>
        </p:spPr>
        <p:txBody>
          <a:bodyPr wrap="square">
            <a:spAutoFit/>
          </a:bodyPr>
          <a:lstStyle/>
          <a:p>
            <a:pPr>
              <a:lnSpc>
                <a:spcPct val="107000"/>
              </a:lnSpc>
              <a:spcAft>
                <a:spcPts val="0"/>
              </a:spcAft>
            </a:pPr>
            <a:r>
              <a:rPr lang="ru-RU" sz="2000"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Объем урочной и внеурочной деятельности</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a:p>
            <a:r>
              <a:rPr lang="ru-RU" sz="1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Изменили объем часов аудиторной нагрузки: уменьшили верхнюю границу. </a:t>
            </a:r>
            <a:endParaRPr lang="ru-RU" sz="1400" dirty="0">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1695796" y="3025832"/>
            <a:ext cx="7448204" cy="3154903"/>
          </a:xfrm>
          <a:prstGeom prst="rect">
            <a:avLst/>
          </a:prstGeom>
        </p:spPr>
        <p:txBody>
          <a:bodyPr wrap="square">
            <a:spAutoFit/>
          </a:bodyPr>
          <a:lstStyle/>
          <a:p>
            <a:pPr algn="just">
              <a:lnSpc>
                <a:spcPct val="107000"/>
              </a:lnSpc>
              <a:spcAft>
                <a:spcPts val="0"/>
              </a:spcAft>
            </a:pPr>
            <a:r>
              <a:rPr lang="ru-RU" sz="1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Уменьшили объем внеурочной деятельности на уровне НОО. Теперь вместо 1350 можно запланировать до 1320 часов за четыре года.</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endParaRPr lang="ru-RU" sz="2000"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ru-RU" sz="2000"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sz="2000"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Ученики </a:t>
            </a:r>
            <a:r>
              <a:rPr lang="ru-RU" sz="2000"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с ОВЗ</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4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В разделе «Общие положения» указали, что ФГОС НОО не нужно применять для обучения детей с ОВЗ и интеллектуальными нарушениями. Адаптированные программы на уровне ООО разрабатывают на основе нового ФГОС ООО. Для этого в него внесли вариации предметов. Например, для глухих и слабослышащих можно не включать в программу музыку. При этом для всех детей с ОВЗ вместо физкультуры надо внести адаптивную физкультуру. Если школа увеличивает срок освоения адаптированной программы до шести лет, то объем аудиторных часов не может превышать 6018.</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33745289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41207" y="1466"/>
            <a:ext cx="2140129" cy="1345223"/>
          </a:xfrm>
          <a:prstGeom prst="rect">
            <a:avLst/>
          </a:prstGeom>
        </p:spPr>
      </p:pic>
      <p:sp>
        <p:nvSpPr>
          <p:cNvPr id="5" name="Прямоугольник 4"/>
          <p:cNvSpPr/>
          <p:nvPr/>
        </p:nvSpPr>
        <p:spPr>
          <a:xfrm>
            <a:off x="1039091" y="-6265513"/>
            <a:ext cx="9642764" cy="13363915"/>
          </a:xfrm>
          <a:prstGeom prst="rect">
            <a:avLst/>
          </a:prstGeom>
        </p:spPr>
        <p:txBody>
          <a:bodyPr wrap="square">
            <a:spAutoFit/>
          </a:bodyPr>
          <a:lstStyle/>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sz="2800" b="1" spc="70" dirty="0" smtClean="0">
              <a:solidFill>
                <a:srgbClr val="252525"/>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endPar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0"/>
              </a:spcAft>
            </a:pPr>
            <a:r>
              <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Использование </a:t>
            </a: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электронных средств обучения, дистанционных технологий</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Старый ФГОС таких требований не устанавливал. Теперь новый ФГОС фиксирует право школы применять различные образовательные технологии. Это нововведение поможет школе обосновать перед родителями использование, например, электронного обучения и дистанционных образовательных технологий. При этом, если школьники учатся с использованием дистанционных технологий, школа должна обеспечить их индивидуальным авторизованным доступом ко всем ресурсам. И доступ должен быть как на территории школы, так и за ее пределами</a:t>
            </a:r>
            <a:r>
              <a:rPr lang="ru-RU" sz="12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Деление </a:t>
            </a: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учеников на группы</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Раньше таких норм ФГОС не устанавливал. Новые стандарты НОО и ООО разрешают организовать образовательную деятельность при помощи деления на группы. Обучение в группах можно строить по-разному: с учетом успеваемости, образовательных потребностей и интересов, целей. Это позволит учителям реализовывать дифференцированный подход</a:t>
            </a:r>
            <a:r>
              <a:rPr lang="ru-RU" sz="12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Информационно-образовательная </a:t>
            </a: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среда</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Согласно старым ФГОС у учеников в школьной библиотеке должен быть доступ к информационным </a:t>
            </a:r>
            <a:r>
              <a:rPr lang="ru-RU" sz="1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интернет-ресурсам</a:t>
            </a: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коллекциям </a:t>
            </a:r>
            <a:r>
              <a:rPr lang="ru-RU" sz="12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медиаресурсов</a:t>
            </a: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Сейчас новые ФГОС определяют, что доступ к информационно-образовательной среде должен быть у каждого ученика и родителя или законного представителя в течение всего периода </a:t>
            </a:r>
            <a:r>
              <a:rPr lang="ru-RU" sz="12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обучения.</a:t>
            </a:r>
          </a:p>
          <a:p>
            <a:pPr algn="just">
              <a:lnSpc>
                <a:spcPct val="107000"/>
              </a:lnSpc>
              <a:spcAft>
                <a:spcPts val="0"/>
              </a:spcAft>
            </a:pPr>
            <a:endParaRPr lang="ru-RU" sz="1200" b="1" spc="7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Оснащение </a:t>
            </a: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кабинетов</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Старые ФГОС предъявляли общие требования к оснащению кабинетов. Новые ФГОС ООО установили требования к оснащению кабинетов по отдельным предметным областям. Например, в кабинетах естественно-научного цикла должны быть комплекты специального лабораторного оборудования</a:t>
            </a:r>
            <a:r>
              <a:rPr lang="ru-RU" sz="12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Психолого-педагогические </a:t>
            </a: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условия</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В новых ФГОС требований к психолого-педагогическим условиям стало больше. При этом акцент сделан на социально-психологической адаптации к школе. Также описали порядок, по которому следует проводить психолого-педагогическое сопровождение участников образовательных отношений</a:t>
            </a:r>
            <a:r>
              <a:rPr lang="ru-RU" sz="1200" dirty="0" smtClean="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b="1" spc="70" dirty="0" smtClean="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Повышение </a:t>
            </a:r>
            <a:r>
              <a:rPr lang="ru-RU" b="1" spc="7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квалификации педагогов</a:t>
            </a:r>
            <a:endParaRPr lang="ru-RU" sz="1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ru-RU" sz="12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Старые ФГОС четко определяли, что повышать квалификацию педагоги должны не реже чем раз в три года. Новые ФГОС эту норму исключили. В Законе об образовании по-прежнему закреплено, что педагог может проходить дополнительное профессиональное образование раз в три года и обязан систематически повышать квалификацию. Но указания, как часто он должен это делать, теперь нет.</a:t>
            </a:r>
            <a:endParaRPr lang="ru-RU" sz="1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4218902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Нормативные документы</a:t>
            </a:r>
            <a:endParaRPr lang="ru-RU" dirty="0"/>
          </a:p>
        </p:txBody>
      </p:sp>
      <p:sp>
        <p:nvSpPr>
          <p:cNvPr id="3" name="Объект 2"/>
          <p:cNvSpPr>
            <a:spLocks noGrp="1"/>
          </p:cNvSpPr>
          <p:nvPr>
            <p:ph idx="1"/>
          </p:nvPr>
        </p:nvSpPr>
        <p:spPr/>
        <p:txBody>
          <a:bodyPr>
            <a:normAutofit fontScale="92500" lnSpcReduction="20000"/>
          </a:bodyPr>
          <a:lstStyle/>
          <a:p>
            <a:pPr>
              <a:buFont typeface="Wingdings" panose="05000000000000000000" pitchFamily="2" charset="2"/>
              <a:buChar char="q"/>
            </a:pPr>
            <a:r>
              <a:rPr lang="ru-RU" dirty="0"/>
              <a:t>Приказ </a:t>
            </a:r>
            <a:r>
              <a:rPr lang="ru-RU" dirty="0" err="1"/>
              <a:t>Минпросвещения</a:t>
            </a:r>
            <a:r>
              <a:rPr lang="ru-RU" dirty="0"/>
              <a:t> России от 31.05.2021 № 286</a:t>
            </a:r>
          </a:p>
          <a:p>
            <a:pPr marL="0" indent="0">
              <a:buNone/>
            </a:pPr>
            <a:r>
              <a:rPr lang="ru-RU" b="1" dirty="0"/>
              <a:t>Об утверждении федерального государственного образовательного стандарта начального общего образования</a:t>
            </a:r>
          </a:p>
          <a:p>
            <a:pPr>
              <a:buFont typeface="Wingdings" panose="05000000000000000000" pitchFamily="2" charset="2"/>
              <a:buChar char="q"/>
            </a:pPr>
            <a:r>
              <a:rPr lang="ru-RU" dirty="0"/>
              <a:t>Приказ </a:t>
            </a:r>
            <a:r>
              <a:rPr lang="ru-RU" dirty="0" err="1"/>
              <a:t>Минпросвещения</a:t>
            </a:r>
            <a:r>
              <a:rPr lang="ru-RU" dirty="0"/>
              <a:t> России от 31.05.2021 № 287</a:t>
            </a:r>
          </a:p>
          <a:p>
            <a:pPr marL="0" indent="0">
              <a:buNone/>
            </a:pPr>
            <a:r>
              <a:rPr lang="ru-RU" b="1" dirty="0"/>
              <a:t>Об утверждении федерального государственного образовательного стандарта основного общего </a:t>
            </a:r>
            <a:r>
              <a:rPr lang="ru-RU" b="1" dirty="0" smtClean="0"/>
              <a:t>образования</a:t>
            </a:r>
          </a:p>
          <a:p>
            <a:pPr>
              <a:buFont typeface="Wingdings" panose="05000000000000000000" pitchFamily="2" charset="2"/>
              <a:buChar char="q"/>
            </a:pPr>
            <a:r>
              <a:rPr lang="ru-RU" dirty="0" smtClean="0"/>
              <a:t>Приказ МОБУ СОШ  с. Нугуш от </a:t>
            </a:r>
            <a:r>
              <a:rPr lang="ru-RU" dirty="0" smtClean="0">
                <a:solidFill>
                  <a:schemeClr val="tx1"/>
                </a:solidFill>
              </a:rPr>
              <a:t> 30.08.2021 </a:t>
            </a:r>
            <a:r>
              <a:rPr lang="ru-RU" dirty="0">
                <a:solidFill>
                  <a:schemeClr val="tx1"/>
                </a:solidFill>
              </a:rPr>
              <a:t>№ </a:t>
            </a:r>
            <a:r>
              <a:rPr lang="ru-RU" dirty="0" smtClean="0">
                <a:solidFill>
                  <a:schemeClr val="tx1"/>
                </a:solidFill>
              </a:rPr>
              <a:t> 91/1</a:t>
            </a:r>
            <a:endParaRPr lang="ru-RU" dirty="0">
              <a:solidFill>
                <a:schemeClr val="tx1"/>
              </a:solidFill>
            </a:endParaRPr>
          </a:p>
          <a:p>
            <a:pPr marL="0" indent="0">
              <a:buNone/>
            </a:pPr>
            <a:r>
              <a:rPr lang="ru-RU" b="1" dirty="0" smtClean="0"/>
              <a:t>Об </a:t>
            </a:r>
            <a:r>
              <a:rPr lang="ru-RU" b="1" dirty="0"/>
              <a:t>утверждении дорожной карты по переходу на новые ФГОС начального и основного общего образования</a:t>
            </a:r>
            <a:endParaRPr lang="ru-RU" dirty="0"/>
          </a:p>
          <a:p>
            <a:pPr>
              <a:buFont typeface="Wingdings" panose="05000000000000000000" pitchFamily="2" charset="2"/>
              <a:buChar char="q"/>
            </a:pPr>
            <a:r>
              <a:rPr lang="ru-RU" dirty="0" smtClean="0"/>
              <a:t>	Приказ </a:t>
            </a:r>
            <a:r>
              <a:rPr lang="ru-RU" dirty="0"/>
              <a:t>МБОУ СОШ </a:t>
            </a:r>
            <a:r>
              <a:rPr lang="ru-RU" dirty="0" smtClean="0"/>
              <a:t> с. Нугуш </a:t>
            </a:r>
            <a:r>
              <a:rPr lang="ru-RU" dirty="0"/>
              <a:t>от </a:t>
            </a:r>
            <a:r>
              <a:rPr lang="ru-RU" dirty="0" smtClean="0">
                <a:solidFill>
                  <a:schemeClr val="tx1"/>
                </a:solidFill>
              </a:rPr>
              <a:t>30.08.2021 </a:t>
            </a:r>
            <a:r>
              <a:rPr lang="ru-RU" dirty="0">
                <a:solidFill>
                  <a:schemeClr val="tx1"/>
                </a:solidFill>
              </a:rPr>
              <a:t>№ </a:t>
            </a:r>
            <a:r>
              <a:rPr lang="ru-RU" dirty="0" smtClean="0">
                <a:solidFill>
                  <a:schemeClr val="tx1"/>
                </a:solidFill>
              </a:rPr>
              <a:t>91/1</a:t>
            </a:r>
            <a:endParaRPr lang="ru-RU" dirty="0">
              <a:solidFill>
                <a:schemeClr val="tx1"/>
              </a:solidFill>
            </a:endParaRPr>
          </a:p>
          <a:p>
            <a:pPr marL="0" indent="0">
              <a:buNone/>
            </a:pPr>
            <a:r>
              <a:rPr lang="ru-RU" b="1" dirty="0"/>
              <a:t>О создании рабочей группы по введению и реализации ФГОС начального и основного общего образования</a:t>
            </a:r>
            <a:endParaRPr lang="ru-RU" dirty="0"/>
          </a:p>
          <a:p>
            <a:pPr marL="0" indent="0">
              <a:buNone/>
            </a:pPr>
            <a:endParaRPr lang="ru-RU" b="1" dirty="0"/>
          </a:p>
        </p:txBody>
      </p:sp>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9634130" y="395510"/>
            <a:ext cx="2140129" cy="1345223"/>
          </a:xfrm>
          <a:prstGeom prst="rect">
            <a:avLst/>
          </a:prstGeom>
        </p:spPr>
      </p:pic>
    </p:spTree>
    <p:extLst>
      <p:ext uri="{BB962C8B-B14F-4D97-AF65-F5344CB8AC3E}">
        <p14:creationId xmlns="" xmlns:p14="http://schemas.microsoft.com/office/powerpoint/2010/main" val="2650158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9916763" y="281571"/>
            <a:ext cx="2140129" cy="1345223"/>
          </a:xfrm>
          <a:prstGeom prst="rect">
            <a:avLst/>
          </a:prstGeom>
        </p:spPr>
      </p:pic>
      <p:sp>
        <p:nvSpPr>
          <p:cNvPr id="2" name="Прямоугольник 1"/>
          <p:cNvSpPr/>
          <p:nvPr/>
        </p:nvSpPr>
        <p:spPr>
          <a:xfrm>
            <a:off x="1870365" y="-3056108"/>
            <a:ext cx="9268690" cy="6042680"/>
          </a:xfrm>
          <a:prstGeom prst="rect">
            <a:avLst/>
          </a:prstGeom>
        </p:spPr>
        <p:txBody>
          <a:bodyPr wrap="square">
            <a:spAutoFit/>
          </a:bodyPr>
          <a:lstStyle/>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endPar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r>
              <a:rPr lang="ru-RU" sz="14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Состав</a:t>
            </a:r>
            <a:r>
              <a:rPr lang="ru-RU" sz="14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рабочей</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группы</a:t>
            </a:r>
            <a:r>
              <a:rPr lang="ru-RU" sz="1200" dirty="0">
                <a:latin typeface="Calibri" panose="020F0502020204030204" pitchFamily="34" charset="0"/>
                <a:ea typeface="Calibri" panose="020F0502020204030204" pitchFamily="34" charset="0"/>
                <a:cs typeface="Times New Roman" panose="02020603050405020304" pitchFamily="18" charset="0"/>
              </a:rPr>
              <a:t/>
            </a:r>
            <a:br>
              <a:rPr lang="ru-RU" sz="1200" dirty="0">
                <a:latin typeface="Calibri" panose="020F0502020204030204" pitchFamily="34" charset="0"/>
                <a:ea typeface="Calibri" panose="020F0502020204030204" pitchFamily="34" charset="0"/>
                <a:cs typeface="Times New Roman" panose="02020603050405020304" pitchFamily="18" charset="0"/>
              </a:rPr>
            </a:b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a:t>
            </a:r>
            <a:r>
              <a:rPr lang="en-US"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введению</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реализации</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ФГОС</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начального</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основного</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общего</a:t>
            </a:r>
            <a:r>
              <a:rPr lang="ru-RU" sz="1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образования</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r>
              <a:rPr lang="ru-RU"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Председатель</a:t>
            </a:r>
            <a:r>
              <a:rPr lang="ru-RU"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рабочей</a:t>
            </a:r>
            <a:r>
              <a:rPr lang="ru-RU"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группы</a:t>
            </a:r>
            <a:r>
              <a:rPr lang="ru-RU"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en-US"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RU" sz="105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Габбасова Г.Ш.</a:t>
            </a:r>
            <a:r>
              <a:rPr lang="ru-RU" sz="105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директор</a:t>
            </a:r>
            <a:r>
              <a:rPr lang="ru-RU"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образовательной</a:t>
            </a:r>
            <a:r>
              <a:rPr lang="ru-RU"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ru-RU" sz="1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организации</a:t>
            </a:r>
            <a:r>
              <a:rPr lang="ru-RU"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endParaRPr lang="ru-RU" sz="1000" b="1" dirty="0">
              <a:latin typeface="Calibri" panose="020F0502020204030204" pitchFamily="34" charset="0"/>
              <a:ea typeface="Calibri" panose="020F0502020204030204" pitchFamily="34" charset="0"/>
              <a:cs typeface="Times New Roman" panose="02020603050405020304" pitchFamily="18" charset="0"/>
            </a:endParaRPr>
          </a:p>
          <a:p>
            <a:r>
              <a:rPr lang="en-US" sz="105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Члены</a:t>
            </a:r>
            <a:r>
              <a:rPr lang="en-US"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sz="105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рабочей</a:t>
            </a:r>
            <a:r>
              <a:rPr lang="en-US"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sz="105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группы</a:t>
            </a:r>
            <a:r>
              <a:rPr lang="en-US" sz="105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endParaRPr lang="ru-RU" sz="1000" b="1" dirty="0">
              <a:latin typeface="Calibri" panose="020F0502020204030204" pitchFamily="34" charset="0"/>
              <a:ea typeface="Calibri" panose="020F0502020204030204" pitchFamily="34" charset="0"/>
              <a:cs typeface="Times New Roman" panose="02020603050405020304" pitchFamily="18" charset="0"/>
            </a:endParaRPr>
          </a:p>
          <a:p>
            <a:pPr marL="342900" marR="114300" lvl="0" indent="-342900">
              <a:spcBef>
                <a:spcPts val="500"/>
              </a:spcBef>
              <a:spcAft>
                <a:spcPts val="500"/>
              </a:spcAft>
              <a:tabLst>
                <a:tab pos="457200" algn="l"/>
              </a:tabLst>
            </a:pPr>
            <a:r>
              <a:rPr lang="ru-RU" sz="1050" b="1" dirty="0" smtClean="0">
                <a:solidFill>
                  <a:srgbClr val="000000"/>
                </a:solidFill>
                <a:latin typeface="Times New Roman" panose="02020603050405020304" pitchFamily="18" charset="0"/>
                <a:cs typeface="Times New Roman" panose="02020603050405020304" pitchFamily="18" charset="0"/>
              </a:rPr>
              <a:t>Ларичев М.В</a:t>
            </a:r>
            <a:r>
              <a:rPr lang="ru-RU" sz="1050" b="1" dirty="0" smtClean="0">
                <a:solidFill>
                  <a:srgbClr val="000000"/>
                </a:solidFill>
                <a:cs typeface="Times New Roman" panose="02020603050405020304" pitchFamily="18" charset="0"/>
              </a:rPr>
              <a:t>., </a:t>
            </a:r>
            <a:r>
              <a:rPr lang="ru-RU" sz="1050" b="1" dirty="0">
                <a:solidFill>
                  <a:srgbClr val="000000"/>
                </a:solidFill>
                <a:latin typeface="Times New Roman" panose="02020603050405020304" pitchFamily="18" charset="0"/>
              </a:rPr>
              <a:t>заместитель</a:t>
            </a:r>
            <a:r>
              <a:rPr lang="ru-RU" sz="1050" b="1" dirty="0">
                <a:solidFill>
                  <a:srgbClr val="000000"/>
                </a:solidFill>
                <a:cs typeface="Times New Roman" panose="02020603050405020304" pitchFamily="18" charset="0"/>
              </a:rPr>
              <a:t> </a:t>
            </a:r>
            <a:r>
              <a:rPr lang="ru-RU" sz="1050" b="1" dirty="0">
                <a:solidFill>
                  <a:srgbClr val="000000"/>
                </a:solidFill>
                <a:latin typeface="Times New Roman" panose="02020603050405020304" pitchFamily="18" charset="0"/>
              </a:rPr>
              <a:t>директора</a:t>
            </a:r>
            <a:r>
              <a:rPr lang="en-US" sz="1050" b="1" dirty="0">
                <a:solidFill>
                  <a:srgbClr val="000000"/>
                </a:solidFill>
                <a:latin typeface="Times New Roman" panose="02020603050405020304" pitchFamily="18" charset="0"/>
              </a:rPr>
              <a:t> </a:t>
            </a:r>
            <a:r>
              <a:rPr lang="ru-RU" sz="1050" b="1" dirty="0">
                <a:solidFill>
                  <a:srgbClr val="000000"/>
                </a:solidFill>
                <a:latin typeface="Times New Roman" panose="02020603050405020304" pitchFamily="18" charset="0"/>
              </a:rPr>
              <a:t>по</a:t>
            </a:r>
            <a:r>
              <a:rPr lang="ru-RU" sz="1050" b="1" dirty="0">
                <a:solidFill>
                  <a:srgbClr val="000000"/>
                </a:solidFill>
                <a:cs typeface="Times New Roman" panose="02020603050405020304" pitchFamily="18" charset="0"/>
              </a:rPr>
              <a:t> </a:t>
            </a:r>
            <a:r>
              <a:rPr lang="ru-RU" sz="1050" b="1" dirty="0">
                <a:solidFill>
                  <a:srgbClr val="000000"/>
                </a:solidFill>
                <a:latin typeface="Times New Roman" panose="02020603050405020304" pitchFamily="18" charset="0"/>
              </a:rPr>
              <a:t>УР</a:t>
            </a:r>
            <a:r>
              <a:rPr lang="ru-RU" sz="1050" b="1" dirty="0">
                <a:solidFill>
                  <a:srgbClr val="000000"/>
                </a:solidFill>
                <a:cs typeface="Times New Roman" panose="02020603050405020304" pitchFamily="18" charset="0"/>
              </a:rPr>
              <a:t>,</a:t>
            </a:r>
            <a:endParaRPr lang="ru-RU" sz="1050" b="1" dirty="0"/>
          </a:p>
          <a:p>
            <a:pPr marL="342900" marR="114300" lvl="0" indent="-342900">
              <a:spcBef>
                <a:spcPts val="500"/>
              </a:spcBef>
              <a:spcAft>
                <a:spcPts val="500"/>
              </a:spcAft>
              <a:tabLst>
                <a:tab pos="457200" algn="l"/>
              </a:tabLst>
            </a:pPr>
            <a:r>
              <a:rPr lang="ru-RU" sz="1050" b="1" dirty="0" smtClean="0">
                <a:solidFill>
                  <a:srgbClr val="000000"/>
                </a:solidFill>
                <a:latin typeface="Times New Roman" panose="02020603050405020304" pitchFamily="18" charset="0"/>
                <a:cs typeface="Times New Roman" panose="02020603050405020304" pitchFamily="18" charset="0"/>
              </a:rPr>
              <a:t>Ларичева О.Ф</a:t>
            </a:r>
            <a:r>
              <a:rPr lang="ru-RU" sz="1050" b="1" dirty="0" smtClean="0">
                <a:solidFill>
                  <a:srgbClr val="000000"/>
                </a:solidFill>
                <a:cs typeface="Times New Roman" panose="02020603050405020304" pitchFamily="18" charset="0"/>
              </a:rPr>
              <a:t>., </a:t>
            </a:r>
            <a:r>
              <a:rPr lang="ru-RU" sz="1050" b="1" dirty="0">
                <a:solidFill>
                  <a:srgbClr val="000000"/>
                </a:solidFill>
                <a:latin typeface="Times New Roman" panose="02020603050405020304" pitchFamily="18" charset="0"/>
              </a:rPr>
              <a:t>заместитель</a:t>
            </a:r>
            <a:r>
              <a:rPr lang="ru-RU" sz="1050" b="1" dirty="0">
                <a:solidFill>
                  <a:srgbClr val="000000"/>
                </a:solidFill>
                <a:cs typeface="Times New Roman" panose="02020603050405020304" pitchFamily="18" charset="0"/>
              </a:rPr>
              <a:t> </a:t>
            </a:r>
            <a:r>
              <a:rPr lang="ru-RU" sz="1050" b="1" dirty="0">
                <a:solidFill>
                  <a:srgbClr val="000000"/>
                </a:solidFill>
                <a:latin typeface="Times New Roman" panose="02020603050405020304" pitchFamily="18" charset="0"/>
              </a:rPr>
              <a:t>директора</a:t>
            </a:r>
            <a:r>
              <a:rPr lang="ru-RU" sz="1050" b="1" dirty="0">
                <a:solidFill>
                  <a:srgbClr val="000000"/>
                </a:solidFill>
                <a:cs typeface="Times New Roman" panose="02020603050405020304" pitchFamily="18" charset="0"/>
              </a:rPr>
              <a:t> </a:t>
            </a:r>
            <a:r>
              <a:rPr lang="ru-RU" sz="1050" b="1" dirty="0" smtClean="0">
                <a:solidFill>
                  <a:srgbClr val="000000"/>
                </a:solidFill>
                <a:latin typeface="Times New Roman" panose="02020603050405020304" pitchFamily="18" charset="0"/>
              </a:rPr>
              <a:t>по</a:t>
            </a:r>
            <a:r>
              <a:rPr lang="ru-RU" sz="1050" b="1" dirty="0">
                <a:solidFill>
                  <a:srgbClr val="000000"/>
                </a:solidFill>
                <a:latin typeface="Times New Roman" panose="02020603050405020304" pitchFamily="18" charset="0"/>
                <a:cs typeface="Times New Roman" panose="02020603050405020304" pitchFamily="18" charset="0"/>
              </a:rPr>
              <a:t> </a:t>
            </a:r>
            <a:r>
              <a:rPr lang="ru-RU" sz="1050" b="1" dirty="0" smtClean="0">
                <a:solidFill>
                  <a:srgbClr val="000000"/>
                </a:solidFill>
                <a:latin typeface="Times New Roman" panose="02020603050405020304" pitchFamily="18" charset="0"/>
                <a:cs typeface="Times New Roman" panose="02020603050405020304" pitchFamily="18" charset="0"/>
              </a:rPr>
              <a:t>В Р.</a:t>
            </a:r>
            <a:endParaRPr lang="ru-RU" sz="1050" b="1" dirty="0"/>
          </a:p>
          <a:p>
            <a:pPr marL="342900" marR="114300" lvl="0" indent="-342900">
              <a:spcBef>
                <a:spcPts val="500"/>
              </a:spcBef>
              <a:spcAft>
                <a:spcPts val="500"/>
              </a:spcAft>
              <a:tabLst>
                <a:tab pos="457200" algn="l"/>
              </a:tabLst>
            </a:pPr>
            <a:r>
              <a:rPr lang="ru-RU" sz="1050" b="1" dirty="0" smtClean="0">
                <a:solidFill>
                  <a:srgbClr val="000000"/>
                </a:solidFill>
                <a:latin typeface="Times New Roman" panose="02020603050405020304" pitchFamily="18" charset="0"/>
                <a:cs typeface="Times New Roman" panose="02020603050405020304" pitchFamily="18" charset="0"/>
              </a:rPr>
              <a:t>Занкина Н.В</a:t>
            </a:r>
            <a:r>
              <a:rPr lang="ru-RU" sz="1050" b="1" dirty="0" smtClean="0">
                <a:solidFill>
                  <a:srgbClr val="000000"/>
                </a:solidFill>
                <a:cs typeface="Times New Roman" panose="02020603050405020304" pitchFamily="18" charset="0"/>
              </a:rPr>
              <a:t>., </a:t>
            </a:r>
            <a:r>
              <a:rPr lang="ru-RU" sz="1050" b="1" dirty="0" smtClean="0">
                <a:solidFill>
                  <a:srgbClr val="000000"/>
                </a:solidFill>
                <a:latin typeface="Times New Roman" panose="02020603050405020304" pitchFamily="18" charset="0"/>
                <a:cs typeface="Times New Roman" panose="02020603050405020304" pitchFamily="18" charset="0"/>
              </a:rPr>
              <a:t>учитель начальных классов.</a:t>
            </a:r>
            <a:endParaRPr lang="ru-RU" sz="1050" b="1" dirty="0"/>
          </a:p>
          <a:p>
            <a:pPr marL="342900" marR="114300" lvl="0" indent="-342900">
              <a:spcBef>
                <a:spcPts val="500"/>
              </a:spcBef>
              <a:spcAft>
                <a:spcPts val="500"/>
              </a:spcAft>
              <a:tabLst>
                <a:tab pos="457200" algn="l"/>
              </a:tabLst>
            </a:pPr>
            <a:r>
              <a:rPr lang="ru-RU" sz="1050" b="1" dirty="0" err="1" smtClean="0">
                <a:solidFill>
                  <a:srgbClr val="000000"/>
                </a:solidFill>
                <a:latin typeface="Times New Roman" panose="02020603050405020304" pitchFamily="18" charset="0"/>
              </a:rPr>
              <a:t>Кинзябулатова</a:t>
            </a:r>
            <a:r>
              <a:rPr lang="ru-RU" sz="1050" b="1" dirty="0" smtClean="0">
                <a:solidFill>
                  <a:srgbClr val="000000"/>
                </a:solidFill>
                <a:latin typeface="Times New Roman" panose="02020603050405020304" pitchFamily="18" charset="0"/>
              </a:rPr>
              <a:t> Г.В. Учитель русского языка.</a:t>
            </a:r>
            <a:endParaRPr lang="ru-RU" sz="1050" b="1" dirty="0"/>
          </a:p>
          <a:p>
            <a:pPr marL="342900" marR="114300" lvl="0" indent="-342900">
              <a:spcBef>
                <a:spcPts val="500"/>
              </a:spcBef>
              <a:spcAft>
                <a:spcPts val="500"/>
              </a:spcAft>
              <a:tabLst>
                <a:tab pos="457200" algn="l"/>
              </a:tabLst>
            </a:pPr>
            <a:r>
              <a:rPr lang="ru-RU" sz="1050" b="1" dirty="0" smtClean="0">
                <a:solidFill>
                  <a:srgbClr val="000000"/>
                </a:solidFill>
                <a:latin typeface="Times New Roman" panose="02020603050405020304" pitchFamily="18" charset="0"/>
              </a:rPr>
              <a:t>Кормакова Т.Н. учитель математики.</a:t>
            </a:r>
            <a:endParaRPr lang="ru-RU" sz="1050" b="1" dirty="0"/>
          </a:p>
          <a:p>
            <a:pPr marL="342900" marR="114300" lvl="0" indent="-342900">
              <a:spcBef>
                <a:spcPts val="500"/>
              </a:spcBef>
              <a:spcAft>
                <a:spcPts val="500"/>
              </a:spcAft>
              <a:tabLst>
                <a:tab pos="457200" algn="l"/>
              </a:tabLst>
            </a:pPr>
            <a:r>
              <a:rPr lang="ru-RU" sz="1050" b="1" dirty="0" smtClean="0">
                <a:solidFill>
                  <a:srgbClr val="000000"/>
                </a:solidFill>
                <a:latin typeface="Times New Roman" panose="02020603050405020304" pitchFamily="18" charset="0"/>
              </a:rPr>
              <a:t>Фазлиахметова А.Р. Учитель истории и обществознания.</a:t>
            </a:r>
            <a:endParaRPr lang="ru-RU" sz="1050" b="1" dirty="0"/>
          </a:p>
          <a:p>
            <a:pPr marL="342900" marR="114300" lvl="0" indent="-342900">
              <a:spcBef>
                <a:spcPts val="500"/>
              </a:spcBef>
              <a:spcAft>
                <a:spcPts val="500"/>
              </a:spcAft>
              <a:tabLst>
                <a:tab pos="457200" algn="l"/>
              </a:tabLst>
            </a:pPr>
            <a:r>
              <a:rPr lang="ru-RU" sz="1050" b="1" dirty="0" smtClean="0">
                <a:solidFill>
                  <a:srgbClr val="000000"/>
                </a:solidFill>
                <a:latin typeface="Times New Roman" panose="02020603050405020304" pitchFamily="18" charset="0"/>
              </a:rPr>
              <a:t>Ляпаева Н.М. школьный библиотекарь.</a:t>
            </a:r>
            <a:endParaRPr lang="ru-RU" sz="1050" b="1" dirty="0"/>
          </a:p>
        </p:txBody>
      </p:sp>
    </p:spTree>
    <p:extLst>
      <p:ext uri="{BB962C8B-B14F-4D97-AF65-F5344CB8AC3E}">
        <p14:creationId xmlns="" xmlns:p14="http://schemas.microsoft.com/office/powerpoint/2010/main" val="2522427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77054" y="0"/>
            <a:ext cx="2140129" cy="1345223"/>
          </a:xfrm>
          <a:prstGeom prst="rect">
            <a:avLst/>
          </a:prstGeom>
        </p:spPr>
      </p:pic>
      <p:sp>
        <p:nvSpPr>
          <p:cNvPr id="7" name="Прямоугольник 6"/>
          <p:cNvSpPr/>
          <p:nvPr/>
        </p:nvSpPr>
        <p:spPr>
          <a:xfrm>
            <a:off x="615142" y="0"/>
            <a:ext cx="10183091" cy="646331"/>
          </a:xfrm>
          <a:prstGeom prst="rect">
            <a:avLst/>
          </a:prstGeom>
        </p:spPr>
        <p:txBody>
          <a:bodyPr wrap="square">
            <a:spAutoFit/>
          </a:bodyPr>
          <a:lstStyle/>
          <a:p>
            <a:pPr algn="ctr"/>
            <a:r>
              <a:rPr lang="ru-RU" b="1" dirty="0">
                <a:latin typeface="Times New Roman" panose="02020603050405020304" pitchFamily="18" charset="0"/>
                <a:ea typeface="Times New Roman" panose="02020603050405020304" pitchFamily="18" charset="0"/>
                <a:cs typeface="Times New Roman" panose="02020603050405020304" pitchFamily="18" charset="0"/>
              </a:rPr>
              <a:t>ДОРОЖНАЯ КАРТА</a:t>
            </a:r>
            <a:endParaRPr lang="ru-RU" sz="1600" dirty="0">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ru-RU" b="1" dirty="0">
                <a:latin typeface="Times New Roman" panose="02020603050405020304" pitchFamily="18" charset="0"/>
                <a:ea typeface="Times New Roman" panose="02020603050405020304" pitchFamily="18" charset="0"/>
                <a:cs typeface="Times New Roman" panose="02020603050405020304" pitchFamily="18" charset="0"/>
              </a:rPr>
              <a:t>мероприятий по обеспечению перехода на новые ФГОС НОО, ФГОС ООО на 2021–2027 годы </a:t>
            </a:r>
            <a:endParaRPr lang="ru-RU"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8" name="Таблица 7"/>
          <p:cNvGraphicFramePr>
            <a:graphicFrameLocks noGrp="1"/>
          </p:cNvGraphicFramePr>
          <p:nvPr>
            <p:extLst>
              <p:ext uri="{D42A27DB-BD31-4B8C-83A1-F6EECF244321}">
                <p14:modId xmlns="" xmlns:p14="http://schemas.microsoft.com/office/powerpoint/2010/main" val="3830697922"/>
              </p:ext>
            </p:extLst>
          </p:nvPr>
        </p:nvGraphicFramePr>
        <p:xfrm>
          <a:off x="881148" y="951418"/>
          <a:ext cx="10365970" cy="5906582"/>
        </p:xfrm>
        <a:graphic>
          <a:graphicData uri="http://schemas.openxmlformats.org/drawingml/2006/table">
            <a:tbl>
              <a:tblPr>
                <a:tableStyleId>{5C22544A-7EE6-4342-B048-85BDC9FD1C3A}</a:tableStyleId>
              </a:tblPr>
              <a:tblGrid>
                <a:gridCol w="491519">
                  <a:extLst>
                    <a:ext uri="{9D8B030D-6E8A-4147-A177-3AD203B41FA5}">
                      <a16:colId xmlns="" xmlns:a16="http://schemas.microsoft.com/office/drawing/2014/main" val="3848001035"/>
                    </a:ext>
                  </a:extLst>
                </a:gridCol>
                <a:gridCol w="4633792">
                  <a:extLst>
                    <a:ext uri="{9D8B030D-6E8A-4147-A177-3AD203B41FA5}">
                      <a16:colId xmlns="" xmlns:a16="http://schemas.microsoft.com/office/drawing/2014/main" val="1710960459"/>
                    </a:ext>
                  </a:extLst>
                </a:gridCol>
                <a:gridCol w="1387124">
                  <a:extLst>
                    <a:ext uri="{9D8B030D-6E8A-4147-A177-3AD203B41FA5}">
                      <a16:colId xmlns="" xmlns:a16="http://schemas.microsoft.com/office/drawing/2014/main" val="1652973469"/>
                    </a:ext>
                  </a:extLst>
                </a:gridCol>
                <a:gridCol w="3853535">
                  <a:extLst>
                    <a:ext uri="{9D8B030D-6E8A-4147-A177-3AD203B41FA5}">
                      <a16:colId xmlns="" xmlns:a16="http://schemas.microsoft.com/office/drawing/2014/main" val="1863919770"/>
                    </a:ext>
                  </a:extLst>
                </a:gridCol>
              </a:tblGrid>
              <a:tr h="244116">
                <a:tc>
                  <a:txBody>
                    <a:bodyPr/>
                    <a:lstStyle/>
                    <a:p>
                      <a:pPr algn="just"/>
                      <a:r>
                        <a:rPr lang="en-US" sz="900">
                          <a:effectLst/>
                          <a:latin typeface="Times New Roman" panose="02020603050405020304" pitchFamily="18" charset="0"/>
                          <a:cs typeface="Times New Roman" panose="02020603050405020304" pitchFamily="18" charset="0"/>
                        </a:rPr>
                        <a:t>№ п/п</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dirty="0" err="1">
                          <a:effectLst/>
                          <a:latin typeface="Times New Roman" panose="02020603050405020304" pitchFamily="18" charset="0"/>
                          <a:cs typeface="Times New Roman" panose="02020603050405020304" pitchFamily="18" charset="0"/>
                        </a:rPr>
                        <a:t>Мероприятия</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Сроки исполнения</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Результат</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608492175"/>
                  </a:ext>
                </a:extLst>
              </a:tr>
              <a:tr h="180603">
                <a:tc gridSpan="4">
                  <a:txBody>
                    <a:bodyPr/>
                    <a:lstStyle/>
                    <a:p>
                      <a:pPr algn="just"/>
                      <a:r>
                        <a:rPr lang="ru-RU" sz="900" dirty="0">
                          <a:effectLst/>
                          <a:latin typeface="Times New Roman" panose="02020603050405020304" pitchFamily="18" charset="0"/>
                          <a:cs typeface="Times New Roman" panose="02020603050405020304" pitchFamily="18" charset="0"/>
                        </a:rPr>
                        <a:t>1. </a:t>
                      </a:r>
                      <a:r>
                        <a:rPr lang="ru-RU" sz="900" b="1" dirty="0">
                          <a:effectLst/>
                          <a:latin typeface="Times New Roman" panose="02020603050405020304" pitchFamily="18" charset="0"/>
                          <a:cs typeface="Times New Roman" panose="02020603050405020304" pitchFamily="18" charset="0"/>
                        </a:rPr>
                        <a:t>Организационное обеспечение постепенного перехода на обучение по новым ФГОС НОО и ФГОС ООО</a:t>
                      </a:r>
                      <a:endParaRPr lang="ru-RU" sz="9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1224795027"/>
                  </a:ext>
                </a:extLst>
              </a:tr>
              <a:tr h="340954">
                <a:tc>
                  <a:txBody>
                    <a:bodyPr/>
                    <a:lstStyle/>
                    <a:p>
                      <a:pPr algn="just"/>
                      <a:r>
                        <a:rPr lang="en-US" sz="900">
                          <a:effectLst/>
                          <a:latin typeface="Times New Roman" panose="02020603050405020304" pitchFamily="18" charset="0"/>
                          <a:cs typeface="Times New Roman" panose="02020603050405020304" pitchFamily="18" charset="0"/>
                        </a:rPr>
                        <a:t>1</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Создание рабочей группы по обеспечению перехода на новые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Август 2021 </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Приказ о создании рабочих групп по обеспечению перехода на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31256499"/>
                  </a:ext>
                </a:extLst>
              </a:tr>
              <a:tr h="468317">
                <a:tc>
                  <a:txBody>
                    <a:bodyPr/>
                    <a:lstStyle/>
                    <a:p>
                      <a:pPr algn="just"/>
                      <a:r>
                        <a:rPr lang="en-US" sz="900">
                          <a:effectLst/>
                          <a:latin typeface="Times New Roman" panose="02020603050405020304" pitchFamily="18" charset="0"/>
                          <a:cs typeface="Times New Roman" panose="02020603050405020304" pitchFamily="18" charset="0"/>
                        </a:rPr>
                        <a:t>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Проведение общешкольного родительского собрания, посвященного постепенному переходу на новые ФГОС НОО и ООО за период 2022–2027 годов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Август 2021 года,  август 2022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Протокол общешкольного родительского собрания, посвященного постепенному переходу на новые ФГОС НОО и ООО за период 2022–2027 годов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1356664191"/>
                  </a:ext>
                </a:extLst>
              </a:tr>
              <a:tr h="340954">
                <a:tc>
                  <a:txBody>
                    <a:bodyPr/>
                    <a:lstStyle/>
                    <a:p>
                      <a:pPr algn="just"/>
                      <a:r>
                        <a:rPr lang="en-US" sz="900">
                          <a:effectLst/>
                          <a:latin typeface="Times New Roman" panose="02020603050405020304" pitchFamily="18" charset="0"/>
                          <a:cs typeface="Times New Roman" panose="02020603050405020304" pitchFamily="18" charset="0"/>
                        </a:rPr>
                        <a:t>3</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Проведение классных родительских собраний в 1-х классах, посвященных обучению по новым ФГОС НОО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Май, ежегодно с 2022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Протоколы классных родительских собраний в 1-х классах, посвященных обучению по новым ФГОС НОО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1153664435"/>
                  </a:ext>
                </a:extLst>
              </a:tr>
              <a:tr h="340954">
                <a:tc>
                  <a:txBody>
                    <a:bodyPr/>
                    <a:lstStyle/>
                    <a:p>
                      <a:pPr algn="just"/>
                      <a:r>
                        <a:rPr lang="en-US" sz="900">
                          <a:effectLst/>
                          <a:latin typeface="Times New Roman" panose="02020603050405020304" pitchFamily="18" charset="0"/>
                          <a:cs typeface="Times New Roman" panose="02020603050405020304" pitchFamily="18" charset="0"/>
                        </a:rPr>
                        <a:t>4</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Проведение классных родительских собраний в 5-х классах, посвященных переходу на новые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Май, ежегодно, 2022–2024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Протоколы классных родительских собраний в 5-х классах, посвященных переходу на новые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416390413"/>
                  </a:ext>
                </a:extLst>
              </a:tr>
              <a:tr h="468317">
                <a:tc>
                  <a:txBody>
                    <a:bodyPr/>
                    <a:lstStyle/>
                    <a:p>
                      <a:pPr algn="just"/>
                      <a:r>
                        <a:rPr lang="en-US" sz="900">
                          <a:effectLst/>
                          <a:latin typeface="Times New Roman" panose="02020603050405020304" pitchFamily="18" charset="0"/>
                          <a:cs typeface="Times New Roman" panose="02020603050405020304" pitchFamily="18" charset="0"/>
                        </a:rPr>
                        <a:t>5</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Проведение просветительских мероприятий, направленных на повышение компетентности педагогов образовательной организации и родителей обучающихся</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Ежегодно, в соответствии с графиком</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Пакет информационно-методических материалов  о проведенных просветительских мероприятиях</a:t>
                      </a:r>
                    </a:p>
                    <a:p>
                      <a:pPr algn="just"/>
                      <a:r>
                        <a:rPr lang="ru-RU" sz="900">
                          <a:effectLst/>
                          <a:latin typeface="Times New Roman" panose="02020603050405020304" pitchFamily="18" charset="0"/>
                          <a:cs typeface="Times New Roman" panose="02020603050405020304" pitchFamily="18" charset="0"/>
                        </a:rPr>
                        <a:t>Разделы на сайте 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647237969"/>
                  </a:ext>
                </a:extLst>
              </a:tr>
              <a:tr h="468317">
                <a:tc>
                  <a:txBody>
                    <a:bodyPr/>
                    <a:lstStyle/>
                    <a:p>
                      <a:pPr algn="just"/>
                      <a:r>
                        <a:rPr lang="en-US" sz="900">
                          <a:effectLst/>
                          <a:latin typeface="Times New Roman" panose="02020603050405020304" pitchFamily="18" charset="0"/>
                          <a:cs typeface="Times New Roman" panose="02020603050405020304" pitchFamily="18" charset="0"/>
                        </a:rPr>
                        <a:t>6</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Анализ имеющихся в образовательной организации условий и ресурсного обеспечения реализации образовательных программ НОО и ООО в соответствии с требованиями новых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Октябрь 2021 </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Аналитическая записка об оценке условий образовательной организации с учетом требований новых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3487079476"/>
                  </a:ext>
                </a:extLst>
              </a:tr>
              <a:tr h="489219">
                <a:tc>
                  <a:txBody>
                    <a:bodyPr/>
                    <a:lstStyle/>
                    <a:p>
                      <a:pPr algn="just"/>
                      <a:r>
                        <a:rPr lang="en-US" sz="900" dirty="0">
                          <a:effectLst/>
                          <a:latin typeface="Times New Roman" panose="02020603050405020304" pitchFamily="18" charset="0"/>
                          <a:cs typeface="Times New Roman" panose="02020603050405020304" pitchFamily="18" charset="0"/>
                        </a:rPr>
                        <a:t>7</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dirty="0">
                          <a:effectLst/>
                          <a:latin typeface="Times New Roman" panose="02020603050405020304" pitchFamily="18" charset="0"/>
                          <a:cs typeface="Times New Roman" panose="02020603050405020304" pitchFamily="18" charset="0"/>
                        </a:rPr>
                        <a:t>Анализ соответствия материально-технической базы</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образовательной организации для реализации ООП НОО и ООО действующим санитарным и противопожарным нормам, нормам охраны труда</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Ноябрь 2021 – июнь 2022 </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dirty="0">
                          <a:effectLst/>
                          <a:latin typeface="Times New Roman" panose="02020603050405020304" pitchFamily="18" charset="0"/>
                          <a:cs typeface="Times New Roman" panose="02020603050405020304" pitchFamily="18" charset="0"/>
                        </a:rPr>
                        <a:t>Аналитическая записка об оценке материально-технической базы реализации ООП НОО и ООО,</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приведение ее в соответствие с требованиями новых</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ФГОС НОО и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2404664588"/>
                  </a:ext>
                </a:extLst>
              </a:tr>
              <a:tr h="756030">
                <a:tc>
                  <a:txBody>
                    <a:bodyPr/>
                    <a:lstStyle/>
                    <a:p>
                      <a:pPr algn="just"/>
                      <a:r>
                        <a:rPr lang="en-US" sz="900">
                          <a:effectLst/>
                          <a:latin typeface="Times New Roman" panose="02020603050405020304" pitchFamily="18" charset="0"/>
                          <a:cs typeface="Times New Roman" panose="02020603050405020304" pitchFamily="18" charset="0"/>
                        </a:rPr>
                        <a:t>8</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dirty="0">
                          <a:effectLst/>
                          <a:latin typeface="Times New Roman" panose="02020603050405020304" pitchFamily="18" charset="0"/>
                          <a:cs typeface="Times New Roman" panose="02020603050405020304" pitchFamily="18" charset="0"/>
                        </a:rPr>
                        <a:t>Комплектование библиотеки УМК по всем предметам учебных планов для реализации новых ФГОС НОО и ООО в соответствии с Федеральным перечнем учебников</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Ежегодно до 1 сентября</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2022–2027 годов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Наличие утвержденного и обоснованного списка учебников для реализации новых ФГОС НОО и ООО.</a:t>
                      </a:r>
                    </a:p>
                    <a:p>
                      <a:pPr algn="just"/>
                      <a:r>
                        <a:rPr lang="ru-RU" sz="900">
                          <a:effectLst/>
                          <a:latin typeface="Times New Roman" panose="02020603050405020304" pitchFamily="18" charset="0"/>
                          <a:cs typeface="Times New Roman" panose="02020603050405020304" pitchFamily="18" charset="0"/>
                        </a:rPr>
                        <a:t>Формирование ежегодной заявки на обеспечение образовательной организации</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учебниками в соответствии с Федеральным перечнем учебников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2759992235"/>
                  </a:ext>
                </a:extLst>
              </a:tr>
              <a:tr h="612173">
                <a:tc>
                  <a:txBody>
                    <a:bodyPr/>
                    <a:lstStyle/>
                    <a:p>
                      <a:pPr algn="just"/>
                      <a:r>
                        <a:rPr lang="en-US" sz="900">
                          <a:effectLst/>
                          <a:latin typeface="Times New Roman" panose="02020603050405020304" pitchFamily="18" charset="0"/>
                          <a:cs typeface="Times New Roman" panose="02020603050405020304" pitchFamily="18" charset="0"/>
                        </a:rPr>
                        <a:t>9</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Разработка и реализация системы мониторинга образовательных потребностей (запросов) обучающихся и родителей (законных представителей) для проектирования учебных планов НОО и ООО в части, формируемой участниками образовательных отношений, и планов внеурочной деятельности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Октябрь </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2021 – март 2022 </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Аналитическая справка замдиректора по УР, старших методистов.</a:t>
                      </a:r>
                    </a:p>
                    <a:p>
                      <a:pPr algn="just"/>
                      <a:r>
                        <a:rPr lang="ru-RU" sz="900">
                          <a:effectLst/>
                          <a:latin typeface="Times New Roman" panose="02020603050405020304" pitchFamily="18" charset="0"/>
                          <a:cs typeface="Times New Roman" panose="02020603050405020304" pitchFamily="18" charset="0"/>
                        </a:rPr>
                        <a:t>Аналитическая справка замдиректора по ВР</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3014156980"/>
                  </a:ext>
                </a:extLst>
              </a:tr>
              <a:tr h="728311">
                <a:tc>
                  <a:txBody>
                    <a:bodyPr/>
                    <a:lstStyle/>
                    <a:p>
                      <a:pPr algn="just"/>
                      <a:r>
                        <a:rPr lang="en-US" sz="900">
                          <a:effectLst/>
                          <a:latin typeface="Times New Roman" panose="02020603050405020304" pitchFamily="18" charset="0"/>
                          <a:cs typeface="Times New Roman" panose="02020603050405020304" pitchFamily="18" charset="0"/>
                        </a:rPr>
                        <a:t>10</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Разработка и реализация моделей сетевого взаимодействия образовательной организации и учреждений дополнительного образования детей, учреждений культуры и спорта, средних специальных и высших учебных заведений, учреждений культуры, обеспечивающих реализацию ООП НОО и ООО в рамках перехода на новые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en-US" sz="900">
                          <a:effectLst/>
                          <a:latin typeface="Times New Roman" panose="02020603050405020304" pitchFamily="18" charset="0"/>
                          <a:cs typeface="Times New Roman" panose="02020603050405020304" pitchFamily="18" charset="0"/>
                        </a:rPr>
                        <a:t>Октябрь 2021 – май 2022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Модели сетевого взаимодействия</a:t>
                      </a:r>
                    </a:p>
                    <a:p>
                      <a:pPr algn="just"/>
                      <a:r>
                        <a:rPr lang="ru-RU" sz="900">
                          <a:effectLst/>
                          <a:latin typeface="Times New Roman" panose="02020603050405020304" pitchFamily="18" charset="0"/>
                          <a:cs typeface="Times New Roman" panose="02020603050405020304" pitchFamily="18" charset="0"/>
                        </a:rPr>
                        <a:t>Договоры о сетевом взаимодействии</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4153957923"/>
                  </a:ext>
                </a:extLst>
              </a:tr>
              <a:tr h="468317">
                <a:tc>
                  <a:txBody>
                    <a:bodyPr/>
                    <a:lstStyle/>
                    <a:p>
                      <a:pPr algn="just"/>
                      <a:r>
                        <a:rPr lang="en-US" sz="900">
                          <a:effectLst/>
                          <a:latin typeface="Times New Roman" panose="02020603050405020304" pitchFamily="18" charset="0"/>
                          <a:cs typeface="Times New Roman" panose="02020603050405020304" pitchFamily="18" charset="0"/>
                        </a:rPr>
                        <a:t>11</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Обеспечение координации сетевого взаимодействия участников образовательных отношений по реализации ООП НОО и ООО в рамках перехода на новые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a:effectLst/>
                          <a:latin typeface="Times New Roman" panose="02020603050405020304" pitchFamily="18" charset="0"/>
                          <a:cs typeface="Times New Roman" panose="02020603050405020304" pitchFamily="18" charset="0"/>
                        </a:rPr>
                        <a:t>В течение всего периода с 2021–2027</a:t>
                      </a:r>
                      <a:r>
                        <a:rPr lang="en-US" sz="900">
                          <a:effectLst/>
                          <a:latin typeface="Times New Roman" panose="02020603050405020304" pitchFamily="18" charset="0"/>
                          <a:cs typeface="Times New Roman" panose="02020603050405020304" pitchFamily="18" charset="0"/>
                        </a:rPr>
                        <a:t> </a:t>
                      </a:r>
                      <a:endParaRPr lang="ru-RU" sz="900">
                        <a:effectLst/>
                        <a:latin typeface="Times New Roman" panose="02020603050405020304" pitchFamily="18" charset="0"/>
                        <a:cs typeface="Times New Roman" panose="02020603050405020304" pitchFamily="18" charset="0"/>
                      </a:endParaRPr>
                    </a:p>
                    <a:p>
                      <a:pPr algn="just"/>
                      <a:r>
                        <a:rPr lang="en-US" sz="900">
                          <a:effectLst/>
                          <a:latin typeface="Times New Roman" panose="02020603050405020304" pitchFamily="18" charset="0"/>
                          <a:cs typeface="Times New Roman" panose="02020603050405020304" pitchFamily="18" charset="0"/>
                        </a:rPr>
                        <a:t>годов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tc>
                  <a:txBody>
                    <a:bodyPr/>
                    <a:lstStyle/>
                    <a:p>
                      <a:pPr algn="just"/>
                      <a:r>
                        <a:rPr lang="ru-RU" sz="900" dirty="0">
                          <a:effectLst/>
                          <a:latin typeface="Times New Roman" panose="02020603050405020304" pitchFamily="18" charset="0"/>
                          <a:cs typeface="Times New Roman" panose="02020603050405020304" pitchFamily="18" charset="0"/>
                        </a:rPr>
                        <a:t>Пакет документов по сетевому взаимодействию</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518" marR="17518" marT="17518" marB="17518"/>
                </a:tc>
                <a:extLst>
                  <a:ext uri="{0D108BD9-81ED-4DB2-BD59-A6C34878D82A}">
                    <a16:rowId xmlns="" xmlns:a16="http://schemas.microsoft.com/office/drawing/2014/main" val="1315447233"/>
                  </a:ext>
                </a:extLst>
              </a:tr>
            </a:tbl>
          </a:graphicData>
        </a:graphic>
      </p:graphicFrame>
    </p:spTree>
    <p:extLst>
      <p:ext uri="{BB962C8B-B14F-4D97-AF65-F5344CB8AC3E}">
        <p14:creationId xmlns="" xmlns:p14="http://schemas.microsoft.com/office/powerpoint/2010/main" val="338954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 xmlns:p14="http://schemas.microsoft.com/office/powerpoint/2010/main" val="3739838858"/>
              </p:ext>
            </p:extLst>
          </p:nvPr>
        </p:nvGraphicFramePr>
        <p:xfrm>
          <a:off x="914400" y="889461"/>
          <a:ext cx="10282844" cy="5808890"/>
        </p:xfrm>
        <a:graphic>
          <a:graphicData uri="http://schemas.openxmlformats.org/drawingml/2006/table">
            <a:tbl>
              <a:tblPr>
                <a:tableStyleId>{5C22544A-7EE6-4342-B048-85BDC9FD1C3A}</a:tableStyleId>
              </a:tblPr>
              <a:tblGrid>
                <a:gridCol w="487577">
                  <a:extLst>
                    <a:ext uri="{9D8B030D-6E8A-4147-A177-3AD203B41FA5}">
                      <a16:colId xmlns="" xmlns:a16="http://schemas.microsoft.com/office/drawing/2014/main" val="2422472248"/>
                    </a:ext>
                  </a:extLst>
                </a:gridCol>
                <a:gridCol w="4596633">
                  <a:extLst>
                    <a:ext uri="{9D8B030D-6E8A-4147-A177-3AD203B41FA5}">
                      <a16:colId xmlns="" xmlns:a16="http://schemas.microsoft.com/office/drawing/2014/main" val="2856206369"/>
                    </a:ext>
                  </a:extLst>
                </a:gridCol>
                <a:gridCol w="1376001">
                  <a:extLst>
                    <a:ext uri="{9D8B030D-6E8A-4147-A177-3AD203B41FA5}">
                      <a16:colId xmlns="" xmlns:a16="http://schemas.microsoft.com/office/drawing/2014/main" val="499171113"/>
                    </a:ext>
                  </a:extLst>
                </a:gridCol>
                <a:gridCol w="3822633">
                  <a:extLst>
                    <a:ext uri="{9D8B030D-6E8A-4147-A177-3AD203B41FA5}">
                      <a16:colId xmlns="" xmlns:a16="http://schemas.microsoft.com/office/drawing/2014/main" val="1788716546"/>
                    </a:ext>
                  </a:extLst>
                </a:gridCol>
              </a:tblGrid>
              <a:tr h="157097">
                <a:tc gridSpan="4">
                  <a:txBody>
                    <a:bodyPr/>
                    <a:lstStyle/>
                    <a:p>
                      <a:pPr algn="just"/>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2. </a:t>
                      </a:r>
                      <a:r>
                        <a:rPr lang="ru-RU" sz="900" b="1" dirty="0">
                          <a:effectLst/>
                          <a:latin typeface="Times New Roman" panose="02020603050405020304" pitchFamily="18" charset="0"/>
                          <a:cs typeface="Times New Roman" panose="02020603050405020304" pitchFamily="18" charset="0"/>
                        </a:rPr>
                        <a:t>Нормативное обеспечение постепенного перехода на обучение по новым ФГОС НОО и ФГОС ООО</a:t>
                      </a:r>
                      <a:endParaRPr lang="ru-RU" sz="9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3497859250"/>
                  </a:ext>
                </a:extLst>
              </a:tr>
              <a:tr h="673584">
                <a:tc>
                  <a:txBody>
                    <a:bodyPr/>
                    <a:lstStyle/>
                    <a:p>
                      <a:pPr algn="just"/>
                      <a:r>
                        <a:rPr lang="en-US" sz="900" dirty="0">
                          <a:effectLst/>
                          <a:latin typeface="Times New Roman" panose="02020603050405020304" pitchFamily="18" charset="0"/>
                          <a:cs typeface="Times New Roman" panose="02020603050405020304" pitchFamily="18" charset="0"/>
                        </a:rPr>
                        <a:t>13</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Формирование банка данных нормативно-правовых документов федерального, регионального, муниципального уровней, обеспечивающих переход на новые ФГОС НОО и ФГОС ООО и изучение документов федерального, регионального уровня, регламентирующих введение ФГОС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В течение всего периода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Банк данных нормативно-правовых документов федерального, регионального, муниципального уровней, обеспечивающих реализацию </a:t>
                      </a:r>
                      <a:r>
                        <a:rPr lang="en-US" sz="900" dirty="0">
                          <a:effectLst/>
                          <a:latin typeface="Times New Roman" panose="02020603050405020304" pitchFamily="18" charset="0"/>
                          <a:cs typeface="Times New Roman" panose="02020603050405020304" pitchFamily="18" charset="0"/>
                        </a:rPr>
                        <a:t>ФГОС НОО и ФГОС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3580427431"/>
                  </a:ext>
                </a:extLst>
              </a:tr>
              <a:tr h="260396">
                <a:tc>
                  <a:txBody>
                    <a:bodyPr/>
                    <a:lstStyle/>
                    <a:p>
                      <a:pPr algn="just"/>
                      <a:r>
                        <a:rPr lang="en-US" sz="900">
                          <a:effectLst/>
                          <a:latin typeface="Times New Roman" panose="02020603050405020304" pitchFamily="18" charset="0"/>
                          <a:cs typeface="Times New Roman" panose="02020603050405020304" pitchFamily="18" charset="0"/>
                        </a:rPr>
                        <a:t>1</a:t>
                      </a:r>
                      <a:r>
                        <a:rPr lang="ru-RU" sz="900">
                          <a:effectLst/>
                          <a:latin typeface="Times New Roman" panose="02020603050405020304" pitchFamily="18" charset="0"/>
                          <a:cs typeface="Times New Roman" panose="02020603050405020304" pitchFamily="18" charset="0"/>
                        </a:rPr>
                        <a:t>4</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Внесение изменений в программу развития образовательной организации</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Сентябрь 2021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Приказ о внесении изменений в программу развития образовательной организации</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3795070809"/>
                  </a:ext>
                </a:extLst>
              </a:tr>
              <a:tr h="260396">
                <a:tc>
                  <a:txBody>
                    <a:bodyPr/>
                    <a:lstStyle/>
                    <a:p>
                      <a:pPr algn="just"/>
                      <a:r>
                        <a:rPr lang="en-US" sz="900">
                          <a:effectLst/>
                          <a:latin typeface="Times New Roman" panose="02020603050405020304" pitchFamily="18" charset="0"/>
                          <a:cs typeface="Times New Roman" panose="02020603050405020304" pitchFamily="18" charset="0"/>
                        </a:rPr>
                        <a:t> 16</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Внесение изменений и дополнений в Устав образовательной организации (при необходимости)</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01.09.2022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Устав образовательной организации</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2081827881"/>
                  </a:ext>
                </a:extLst>
              </a:tr>
              <a:tr h="363693">
                <a:tc>
                  <a:txBody>
                    <a:bodyPr/>
                    <a:lstStyle/>
                    <a:p>
                      <a:pPr algn="just"/>
                      <a:r>
                        <a:rPr lang="en-US" sz="900">
                          <a:effectLst/>
                          <a:latin typeface="Times New Roman" panose="02020603050405020304" pitchFamily="18" charset="0"/>
                          <a:cs typeface="Times New Roman" panose="02020603050405020304" pitchFamily="18" charset="0"/>
                        </a:rPr>
                        <a:t> 17</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Разработка приказов, локальных актов, регламентирующих введение ФГОС НОО и ФГОС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Сентябрь 2021 – январь 2022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Приказы, локальные акты, регламентирующие переход на новые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513603486"/>
                  </a:ext>
                </a:extLst>
              </a:tr>
              <a:tr h="363693">
                <a:tc>
                  <a:txBody>
                    <a:bodyPr/>
                    <a:lstStyle/>
                    <a:p>
                      <a:pPr algn="just"/>
                      <a:r>
                        <a:rPr lang="en-US" sz="900">
                          <a:effectLst/>
                          <a:latin typeface="Times New Roman" panose="02020603050405020304" pitchFamily="18" charset="0"/>
                          <a:cs typeface="Times New Roman" panose="02020603050405020304" pitchFamily="18" charset="0"/>
                        </a:rPr>
                        <a:t>18</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Приведение в соответствие с требованиями новых ФГОС НОО и ООО должностных инструкций работников образовательной организации</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nchor="ctr"/>
                </a:tc>
                <a:tc>
                  <a:txBody>
                    <a:bodyPr/>
                    <a:lstStyle/>
                    <a:p>
                      <a:pPr algn="just"/>
                      <a:r>
                        <a:rPr lang="en-US" sz="900">
                          <a:effectLst/>
                          <a:latin typeface="Times New Roman" panose="02020603050405020304" pitchFamily="18" charset="0"/>
                          <a:cs typeface="Times New Roman" panose="02020603050405020304" pitchFamily="18" charset="0"/>
                        </a:rPr>
                        <a:t>До 01.09.2022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marL="47625" marR="47625" algn="just">
                        <a:spcBef>
                          <a:spcPts val="500"/>
                        </a:spcBef>
                        <a:spcAft>
                          <a:spcPts val="500"/>
                        </a:spcAft>
                      </a:pPr>
                      <a:r>
                        <a:rPr lang="en-US" sz="900">
                          <a:effectLst/>
                          <a:latin typeface="Times New Roman" panose="02020603050405020304" pitchFamily="18" charset="0"/>
                          <a:cs typeface="Times New Roman" panose="02020603050405020304" pitchFamily="18" charset="0"/>
                        </a:rPr>
                        <a:t>Должностные инструкции</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1833152828"/>
                  </a:ext>
                </a:extLst>
              </a:tr>
              <a:tr h="649222">
                <a:tc>
                  <a:txBody>
                    <a:bodyPr/>
                    <a:lstStyle/>
                    <a:p>
                      <a:pPr algn="just"/>
                      <a:r>
                        <a:rPr lang="en-US" sz="900">
                          <a:effectLst/>
                          <a:latin typeface="Times New Roman" panose="02020603050405020304" pitchFamily="18" charset="0"/>
                          <a:cs typeface="Times New Roman" panose="02020603050405020304" pitchFamily="18" charset="0"/>
                        </a:rPr>
                        <a:t>19</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Разработка на основе примерной основной образовательной программы НОО основной образовательной программы НОО образовательной организации, в том числе рабочей программы воспитания, календарного плана воспитательной работы, программы формирования УУД, в соответствии с требованиями новых ФГОС НОО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01.05.2022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Основная образовательная программа НОО,</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в том числе рабочая программа воспитания, календарный план воспитательной работы, программа формирования УУД</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3269097329"/>
                  </a:ext>
                </a:extLst>
              </a:tr>
              <a:tr h="789710">
                <a:tc>
                  <a:txBody>
                    <a:bodyPr/>
                    <a:lstStyle/>
                    <a:p>
                      <a:pPr algn="just"/>
                      <a:r>
                        <a:rPr lang="en-US" sz="900">
                          <a:effectLst/>
                          <a:latin typeface="Times New Roman" panose="02020603050405020304" pitchFamily="18" charset="0"/>
                          <a:cs typeface="Times New Roman" panose="02020603050405020304" pitchFamily="18" charset="0"/>
                        </a:rPr>
                        <a:t>20</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Разработка на основе примерной основной образовательной программы ООО основной образовательной программы ООО образовательной организации, в том числе рабочей программы воспитания, календарного плана воспитательной работы, программы формирования УУД, программы коррекционной работы,</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в соответствии с требованиями новых ФГОС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01.05.2022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Основная</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образовательная программа ООО,</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в том числе рабочая</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программа воспитания, календарный</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план воспитательной работы, программа</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формирования УУД, программа</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коррекционной работы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3030436116"/>
                  </a:ext>
                </a:extLst>
              </a:tr>
              <a:tr h="606828">
                <a:tc>
                  <a:txBody>
                    <a:bodyPr/>
                    <a:lstStyle/>
                    <a:p>
                      <a:pPr algn="just"/>
                      <a:r>
                        <a:rPr lang="en-US" sz="900">
                          <a:effectLst/>
                          <a:latin typeface="Times New Roman" panose="02020603050405020304" pitchFamily="18" charset="0"/>
                          <a:cs typeface="Times New Roman" panose="02020603050405020304" pitchFamily="18" charset="0"/>
                        </a:rPr>
                        <a:t>21 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Утверждение основных образовательных программ НОО и ООО, в том числе рабочей программы воспитания, календарных планов воспитательной работы, программ формирования УУД, программы коррекционной работы ООО, на заседании педагогического совета</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01.09.2022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Протокол</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заседания педагогического</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совета.</a:t>
                      </a:r>
                    </a:p>
                    <a:p>
                      <a:pPr algn="just"/>
                      <a:r>
                        <a:rPr lang="ru-RU" sz="900" dirty="0">
                          <a:effectLst/>
                          <a:latin typeface="Times New Roman" panose="02020603050405020304" pitchFamily="18" charset="0"/>
                          <a:cs typeface="Times New Roman" panose="02020603050405020304" pitchFamily="18" charset="0"/>
                        </a:rPr>
                        <a:t>Приказ об утверждении образовательных программ НОО и ООО,</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в том числе рабочей</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программы</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воспитания, календарных</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планов воспитательной работы, программ</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формирования УУД,</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программы коррекционной работы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1845389343"/>
                  </a:ext>
                </a:extLst>
              </a:tr>
              <a:tr h="363693">
                <a:tc>
                  <a:txBody>
                    <a:bodyPr/>
                    <a:lstStyle/>
                    <a:p>
                      <a:pPr algn="just"/>
                      <a:r>
                        <a:rPr lang="en-US" sz="900">
                          <a:effectLst/>
                          <a:latin typeface="Times New Roman" panose="02020603050405020304" pitchFamily="18" charset="0"/>
                          <a:cs typeface="Times New Roman" panose="02020603050405020304" pitchFamily="18" charset="0"/>
                        </a:rPr>
                        <a:t>22 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Разработка учебных планов, планов внеурочной деятельности для 1-х и 5-х классов по новым ФГОС НОО и ООО на 2022/23 учебный год</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30 мая 2022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Учебный план НОО,  ООО.</a:t>
                      </a:r>
                    </a:p>
                    <a:p>
                      <a:pPr algn="just"/>
                      <a:r>
                        <a:rPr lang="ru-RU" sz="900">
                          <a:effectLst/>
                          <a:latin typeface="Times New Roman" panose="02020603050405020304" pitchFamily="18" charset="0"/>
                          <a:cs typeface="Times New Roman" panose="02020603050405020304" pitchFamily="18" charset="0"/>
                        </a:rPr>
                        <a:t>План внеурочной деятельности НОО,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213849883"/>
                  </a:ext>
                </a:extLst>
              </a:tr>
              <a:tr h="363693">
                <a:tc>
                  <a:txBody>
                    <a:bodyPr/>
                    <a:lstStyle/>
                    <a:p>
                      <a:pPr algn="just"/>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23</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Разработка учебных планов,</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планов внеурочной деятельности для 1–2-х и 5–6-х классов по новым ФГОС НОО и ООО на 2023/24 учебный год</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dirty="0" err="1">
                          <a:effectLst/>
                          <a:latin typeface="Times New Roman" panose="02020603050405020304" pitchFamily="18" charset="0"/>
                          <a:cs typeface="Times New Roman" panose="02020603050405020304" pitchFamily="18" charset="0"/>
                        </a:rPr>
                        <a:t>До</a:t>
                      </a:r>
                      <a:r>
                        <a:rPr lang="en-US" sz="900" dirty="0">
                          <a:effectLst/>
                          <a:latin typeface="Times New Roman" panose="02020603050405020304" pitchFamily="18" charset="0"/>
                          <a:cs typeface="Times New Roman" panose="02020603050405020304" pitchFamily="18" charset="0"/>
                        </a:rPr>
                        <a:t> 30 </a:t>
                      </a:r>
                      <a:r>
                        <a:rPr lang="en-US" sz="900" dirty="0" err="1">
                          <a:effectLst/>
                          <a:latin typeface="Times New Roman" panose="02020603050405020304" pitchFamily="18" charset="0"/>
                          <a:cs typeface="Times New Roman" panose="02020603050405020304" pitchFamily="18" charset="0"/>
                        </a:rPr>
                        <a:t>мая</a:t>
                      </a:r>
                      <a:r>
                        <a:rPr lang="en-US" sz="900" dirty="0">
                          <a:effectLst/>
                          <a:latin typeface="Times New Roman" panose="02020603050405020304" pitchFamily="18" charset="0"/>
                          <a:cs typeface="Times New Roman" panose="02020603050405020304" pitchFamily="18" charset="0"/>
                        </a:rPr>
                        <a:t> 2023 </a:t>
                      </a:r>
                      <a:r>
                        <a:rPr lang="en-US" sz="900" dirty="0" err="1">
                          <a:effectLst/>
                          <a:latin typeface="Times New Roman" panose="02020603050405020304" pitchFamily="18" charset="0"/>
                          <a:cs typeface="Times New Roman" panose="02020603050405020304" pitchFamily="18" charset="0"/>
                        </a:rPr>
                        <a:t>года</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Учебный план НОО, ООО.</a:t>
                      </a:r>
                    </a:p>
                    <a:p>
                      <a:pPr algn="just"/>
                      <a:r>
                        <a:rPr lang="ru-RU" sz="900" dirty="0">
                          <a:effectLst/>
                          <a:latin typeface="Times New Roman" panose="02020603050405020304" pitchFamily="18" charset="0"/>
                          <a:cs typeface="Times New Roman" panose="02020603050405020304" pitchFamily="18" charset="0"/>
                        </a:rPr>
                        <a:t>План внеурочной </a:t>
                      </a:r>
                      <a:r>
                        <a:rPr lang="ru-RU" sz="900" dirty="0" err="1">
                          <a:effectLst/>
                          <a:latin typeface="Times New Roman" panose="02020603050405020304" pitchFamily="18" charset="0"/>
                          <a:cs typeface="Times New Roman" panose="02020603050405020304" pitchFamily="18" charset="0"/>
                        </a:rPr>
                        <a:t>деятельност</a:t>
                      </a:r>
                      <a:r>
                        <a:rPr lang="ru-RU" sz="900" dirty="0">
                          <a:effectLst/>
                          <a:latin typeface="Times New Roman" panose="02020603050405020304" pitchFamily="18" charset="0"/>
                          <a:cs typeface="Times New Roman" panose="02020603050405020304" pitchFamily="18" charset="0"/>
                        </a:rPr>
                        <a:t> НОО,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386948010"/>
                  </a:ext>
                </a:extLst>
              </a:tr>
              <a:tr h="363693">
                <a:tc>
                  <a:txBody>
                    <a:bodyPr/>
                    <a:lstStyle/>
                    <a:p>
                      <a:pPr algn="just"/>
                      <a:r>
                        <a:rPr lang="ru-RU" sz="900">
                          <a:effectLst/>
                          <a:latin typeface="Times New Roman" panose="02020603050405020304" pitchFamily="18" charset="0"/>
                          <a:cs typeface="Times New Roman" panose="02020603050405020304" pitchFamily="18" charset="0"/>
                        </a:rPr>
                        <a:t>24</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Разработка учебных планов,</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планов внеурочной деятельности для 1–3-х и 5–7-х классов по новым ФГОС НОО и ООО на 2024/25 учебный год</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30 мая 2024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Учебный план НОО, ООО.</a:t>
                      </a:r>
                    </a:p>
                    <a:p>
                      <a:pPr algn="just"/>
                      <a:r>
                        <a:rPr lang="ru-RU" sz="900" dirty="0">
                          <a:effectLst/>
                          <a:latin typeface="Times New Roman" panose="02020603050405020304" pitchFamily="18" charset="0"/>
                          <a:cs typeface="Times New Roman" panose="02020603050405020304" pitchFamily="18" charset="0"/>
                        </a:rPr>
                        <a:t>План внеурочной </a:t>
                      </a:r>
                      <a:r>
                        <a:rPr lang="ru-RU" sz="900" dirty="0" err="1">
                          <a:effectLst/>
                          <a:latin typeface="Times New Roman" panose="02020603050405020304" pitchFamily="18" charset="0"/>
                          <a:cs typeface="Times New Roman" panose="02020603050405020304" pitchFamily="18" charset="0"/>
                        </a:rPr>
                        <a:t>деятельност</a:t>
                      </a:r>
                      <a:r>
                        <a:rPr lang="ru-RU" sz="900" dirty="0">
                          <a:effectLst/>
                          <a:latin typeface="Times New Roman" panose="02020603050405020304" pitchFamily="18" charset="0"/>
                          <a:cs typeface="Times New Roman" panose="02020603050405020304" pitchFamily="18" charset="0"/>
                        </a:rPr>
                        <a:t> НОО,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234553298"/>
                  </a:ext>
                </a:extLst>
              </a:tr>
              <a:tr h="363693">
                <a:tc>
                  <a:txBody>
                    <a:bodyPr/>
                    <a:lstStyle/>
                    <a:p>
                      <a:pPr algn="just"/>
                      <a:r>
                        <a:rPr lang="en-US" sz="900">
                          <a:effectLst/>
                          <a:latin typeface="Times New Roman" panose="02020603050405020304" pitchFamily="18" charset="0"/>
                          <a:cs typeface="Times New Roman" panose="02020603050405020304" pitchFamily="18" charset="0"/>
                        </a:rPr>
                        <a:t>25 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a:effectLst/>
                          <a:latin typeface="Times New Roman" panose="02020603050405020304" pitchFamily="18" charset="0"/>
                          <a:cs typeface="Times New Roman" panose="02020603050405020304" pitchFamily="18" charset="0"/>
                        </a:rPr>
                        <a:t>Разработка учебных планов,</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планов внеурочной деятельности для 1–4-х и 5–8-х классов по новым ФГОС НОО и ООО на 2025/26 учебный год</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en-US" sz="900">
                          <a:effectLst/>
                          <a:latin typeface="Times New Roman" panose="02020603050405020304" pitchFamily="18" charset="0"/>
                          <a:cs typeface="Times New Roman" panose="02020603050405020304" pitchFamily="18" charset="0"/>
                        </a:rPr>
                        <a:t>До 30 мая 2025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tc>
                  <a:txBody>
                    <a:bodyPr/>
                    <a:lstStyle/>
                    <a:p>
                      <a:pPr algn="just"/>
                      <a:r>
                        <a:rPr lang="ru-RU" sz="900" dirty="0">
                          <a:effectLst/>
                          <a:latin typeface="Times New Roman" panose="02020603050405020304" pitchFamily="18" charset="0"/>
                          <a:cs typeface="Times New Roman" panose="02020603050405020304" pitchFamily="18" charset="0"/>
                        </a:rPr>
                        <a:t>Учебный план НОО, ООО.</a:t>
                      </a:r>
                    </a:p>
                    <a:p>
                      <a:pPr algn="just"/>
                      <a:r>
                        <a:rPr lang="ru-RU" sz="900" dirty="0">
                          <a:effectLst/>
                          <a:latin typeface="Times New Roman" panose="02020603050405020304" pitchFamily="18" charset="0"/>
                          <a:cs typeface="Times New Roman" panose="02020603050405020304" pitchFamily="18" charset="0"/>
                        </a:rPr>
                        <a:t>План внеурочной </a:t>
                      </a:r>
                      <a:r>
                        <a:rPr lang="ru-RU" sz="900" dirty="0" err="1">
                          <a:effectLst/>
                          <a:latin typeface="Times New Roman" panose="02020603050405020304" pitchFamily="18" charset="0"/>
                          <a:cs typeface="Times New Roman" panose="02020603050405020304" pitchFamily="18" charset="0"/>
                        </a:rPr>
                        <a:t>деятельност</a:t>
                      </a:r>
                      <a:r>
                        <a:rPr lang="ru-RU" sz="900" dirty="0">
                          <a:effectLst/>
                          <a:latin typeface="Times New Roman" panose="02020603050405020304" pitchFamily="18" charset="0"/>
                          <a:cs typeface="Times New Roman" panose="02020603050405020304" pitchFamily="18" charset="0"/>
                        </a:rPr>
                        <a:t> НОО,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7827" marR="17827" marT="17827" marB="17827"/>
                </a:tc>
                <a:extLst>
                  <a:ext uri="{0D108BD9-81ED-4DB2-BD59-A6C34878D82A}">
                    <a16:rowId xmlns="" xmlns:a16="http://schemas.microsoft.com/office/drawing/2014/main" val="1126755826"/>
                  </a:ext>
                </a:extLst>
              </a:tr>
            </a:tbl>
          </a:graphicData>
        </a:graphic>
      </p:graphicFrame>
      <p:pic>
        <p:nvPicPr>
          <p:cNvPr id="3" name="Рисунок 2"/>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77054" y="0"/>
            <a:ext cx="2140129" cy="1345223"/>
          </a:xfrm>
          <a:prstGeom prst="rect">
            <a:avLst/>
          </a:prstGeom>
        </p:spPr>
      </p:pic>
    </p:spTree>
    <p:extLst>
      <p:ext uri="{BB962C8B-B14F-4D97-AF65-F5344CB8AC3E}">
        <p14:creationId xmlns="" xmlns:p14="http://schemas.microsoft.com/office/powerpoint/2010/main" val="3161987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051871" y="0"/>
            <a:ext cx="2140129" cy="1345223"/>
          </a:xfrm>
          <a:prstGeom prst="rect">
            <a:avLst/>
          </a:prstGeom>
        </p:spPr>
      </p:pic>
      <p:graphicFrame>
        <p:nvGraphicFramePr>
          <p:cNvPr id="5" name="Таблица 4"/>
          <p:cNvGraphicFramePr>
            <a:graphicFrameLocks noGrp="1"/>
          </p:cNvGraphicFramePr>
          <p:nvPr>
            <p:extLst>
              <p:ext uri="{D42A27DB-BD31-4B8C-83A1-F6EECF244321}">
                <p14:modId xmlns="" xmlns:p14="http://schemas.microsoft.com/office/powerpoint/2010/main" val="4288304563"/>
              </p:ext>
            </p:extLst>
          </p:nvPr>
        </p:nvGraphicFramePr>
        <p:xfrm>
          <a:off x="1088966" y="856211"/>
          <a:ext cx="9900459" cy="6534360"/>
        </p:xfrm>
        <a:graphic>
          <a:graphicData uri="http://schemas.openxmlformats.org/drawingml/2006/table">
            <a:tbl>
              <a:tblPr>
                <a:tableStyleId>{5C22544A-7EE6-4342-B048-85BDC9FD1C3A}</a:tableStyleId>
              </a:tblPr>
              <a:tblGrid>
                <a:gridCol w="469447">
                  <a:extLst>
                    <a:ext uri="{9D8B030D-6E8A-4147-A177-3AD203B41FA5}">
                      <a16:colId xmlns="" xmlns:a16="http://schemas.microsoft.com/office/drawing/2014/main" val="1662765015"/>
                    </a:ext>
                  </a:extLst>
                </a:gridCol>
                <a:gridCol w="4425699">
                  <a:extLst>
                    <a:ext uri="{9D8B030D-6E8A-4147-A177-3AD203B41FA5}">
                      <a16:colId xmlns="" xmlns:a16="http://schemas.microsoft.com/office/drawing/2014/main" val="607303327"/>
                    </a:ext>
                  </a:extLst>
                </a:gridCol>
                <a:gridCol w="1324834">
                  <a:extLst>
                    <a:ext uri="{9D8B030D-6E8A-4147-A177-3AD203B41FA5}">
                      <a16:colId xmlns="" xmlns:a16="http://schemas.microsoft.com/office/drawing/2014/main" val="3576265953"/>
                    </a:ext>
                  </a:extLst>
                </a:gridCol>
                <a:gridCol w="3680479">
                  <a:extLst>
                    <a:ext uri="{9D8B030D-6E8A-4147-A177-3AD203B41FA5}">
                      <a16:colId xmlns="" xmlns:a16="http://schemas.microsoft.com/office/drawing/2014/main" val="1000550640"/>
                    </a:ext>
                  </a:extLst>
                </a:gridCol>
              </a:tblGrid>
              <a:tr h="324195">
                <a:tc>
                  <a:txBody>
                    <a:bodyPr/>
                    <a:lstStyle/>
                    <a:p>
                      <a:pPr algn="just"/>
                      <a:r>
                        <a:rPr lang="en-US" sz="900" strike="noStrike" dirty="0">
                          <a:effectLst/>
                          <a:latin typeface="Times New Roman" panose="02020603050405020304" pitchFamily="18" charset="0"/>
                          <a:cs typeface="Times New Roman" panose="02020603050405020304" pitchFamily="18" charset="0"/>
                        </a:rPr>
                        <a:t>25 </a:t>
                      </a:r>
                      <a:endParaRPr lang="ru-RU" sz="900" strike="noStrik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Разработка учебных планов,</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планов внеурочной деятельности для 1–4-х и 5–8-х классов по новым ФГОС НОО и ООО на 2025/26 учебный год</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30 мая 2025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Учебный план НОО, ООО.</a:t>
                      </a:r>
                    </a:p>
                    <a:p>
                      <a:pPr algn="just"/>
                      <a:r>
                        <a:rPr lang="ru-RU" sz="900" strike="noStrike">
                          <a:effectLst/>
                          <a:latin typeface="Times New Roman" panose="02020603050405020304" pitchFamily="18" charset="0"/>
                          <a:cs typeface="Times New Roman" panose="02020603050405020304" pitchFamily="18" charset="0"/>
                        </a:rPr>
                        <a:t>План внеурочной деятельност НОО,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3594333068"/>
                  </a:ext>
                </a:extLst>
              </a:tr>
              <a:tr h="334786">
                <a:tc>
                  <a:txBody>
                    <a:bodyPr/>
                    <a:lstStyle/>
                    <a:p>
                      <a:pPr algn="just"/>
                      <a:r>
                        <a:rPr lang="en-US" sz="900" strike="noStrike">
                          <a:effectLst/>
                          <a:latin typeface="Times New Roman" panose="02020603050405020304" pitchFamily="18" charset="0"/>
                          <a:cs typeface="Times New Roman" panose="02020603050405020304" pitchFamily="18" charset="0"/>
                        </a:rPr>
                        <a:t>26 </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Разработка учебного плана,</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плана внеурочной деятельности для 5–9-х классов по новому ФГОС ООО на 2026/27 учебный год</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30 мая 2026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Учебный план ООО.</a:t>
                      </a:r>
                    </a:p>
                    <a:p>
                      <a:pPr algn="just"/>
                      <a:r>
                        <a:rPr lang="ru-RU" sz="900" strike="noStrike">
                          <a:effectLst/>
                          <a:latin typeface="Times New Roman" panose="02020603050405020304" pitchFamily="18" charset="0"/>
                          <a:cs typeface="Times New Roman" panose="02020603050405020304" pitchFamily="18" charset="0"/>
                        </a:rPr>
                        <a:t>План внеурочной деятельности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2207224832"/>
                  </a:ext>
                </a:extLst>
              </a:tr>
              <a:tr h="645807">
                <a:tc>
                  <a:txBody>
                    <a:bodyPr/>
                    <a:lstStyle/>
                    <a:p>
                      <a:pPr algn="just"/>
                      <a:r>
                        <a:rPr lang="en-US" sz="900" strike="noStrike">
                          <a:effectLst/>
                          <a:latin typeface="Times New Roman" panose="02020603050405020304" pitchFamily="18" charset="0"/>
                          <a:cs typeface="Times New Roman" panose="02020603050405020304" pitchFamily="18" charset="0"/>
                        </a:rPr>
                        <a:t>27 </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Разработка и утверждение рабочих программ педагогов по учебным предметам, учебным курсам (в том числе и внеурочной деятельности) и учебным модулям учебного плана для 1-х и 5-х классов на 2022/23 учебный год</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соответствии с требованиями новых ФГОС НОО и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31 августа 2022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Рабочие программы педагогов по учебным предметам, учебным курсам (в том числе и внеурочной деятельности) и учебным модулям учебного плана для 1-х и 5-х классов</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4131523100"/>
                  </a:ext>
                </a:extLst>
              </a:tr>
              <a:tr h="591251">
                <a:tc>
                  <a:txBody>
                    <a:bodyPr/>
                    <a:lstStyle/>
                    <a:p>
                      <a:pPr algn="just"/>
                      <a:r>
                        <a:rPr lang="en-US" sz="900" strike="noStrike">
                          <a:effectLst/>
                          <a:latin typeface="Times New Roman" panose="02020603050405020304" pitchFamily="18" charset="0"/>
                          <a:cs typeface="Times New Roman" panose="02020603050405020304" pitchFamily="18" charset="0"/>
                        </a:rPr>
                        <a:t>28 </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Разработка и утверждение рабочих программ педагогов по учебным предметам, учебным курсам</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2-х и 6-х классов на 2023/24 учебный год</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соответствии с требованиями новых ФГОС НОО и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31 августа 2023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Рабочие программы педагогов по учебным предметам, учебным курсам</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2-х и 6-х классов</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182159953"/>
                  </a:ext>
                </a:extLst>
              </a:tr>
              <a:tr h="628135">
                <a:tc>
                  <a:txBody>
                    <a:bodyPr/>
                    <a:lstStyle/>
                    <a:p>
                      <a:pPr algn="just"/>
                      <a:r>
                        <a:rPr lang="en-US" sz="900" strike="noStrike">
                          <a:effectLst/>
                          <a:latin typeface="Times New Roman" panose="02020603050405020304" pitchFamily="18" charset="0"/>
                          <a:cs typeface="Times New Roman" panose="02020603050405020304" pitchFamily="18" charset="0"/>
                        </a:rPr>
                        <a:t> 29</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Разработка и утверждение рабочих программ педагогов по учебным предметам, учебным курсам</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3-х и 7-х классов на 2024/25 учебный год</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соответствии с требованиями новых ФГОС НОО и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31 августа 2024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Рабочие программы педагогов по учебным предметам, учебным курсам</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3-х и 7-х классов</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4051534241"/>
                  </a:ext>
                </a:extLst>
              </a:tr>
              <a:tr h="623456">
                <a:tc>
                  <a:txBody>
                    <a:bodyPr/>
                    <a:lstStyle/>
                    <a:p>
                      <a:pPr algn="just"/>
                      <a:r>
                        <a:rPr lang="en-US" sz="900" strike="noStrike">
                          <a:effectLst/>
                          <a:latin typeface="Times New Roman" panose="02020603050405020304" pitchFamily="18" charset="0"/>
                          <a:cs typeface="Times New Roman" panose="02020603050405020304" pitchFamily="18" charset="0"/>
                        </a:rPr>
                        <a:t>30 </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dirty="0">
                          <a:effectLst/>
                          <a:latin typeface="Times New Roman" panose="02020603050405020304" pitchFamily="18" charset="0"/>
                          <a:cs typeface="Times New Roman" panose="02020603050405020304" pitchFamily="18" charset="0"/>
                        </a:rPr>
                        <a:t>Разработка и утверждение рабочих программ педагогов по учебным предметам, учебным курсам</a:t>
                      </a:r>
                      <a:r>
                        <a:rPr lang="en-US" sz="900" strike="noStrike" dirty="0">
                          <a:effectLst/>
                          <a:latin typeface="Times New Roman" panose="02020603050405020304" pitchFamily="18" charset="0"/>
                          <a:cs typeface="Times New Roman" panose="02020603050405020304" pitchFamily="18" charset="0"/>
                        </a:rPr>
                        <a:t> </a:t>
                      </a:r>
                      <a:r>
                        <a:rPr lang="ru-RU" sz="900" strike="noStrike" dirty="0">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4-х и 8-х классов на 2025/26 учебный год</a:t>
                      </a:r>
                      <a:r>
                        <a:rPr lang="en-US" sz="900" strike="noStrike" dirty="0">
                          <a:effectLst/>
                          <a:latin typeface="Times New Roman" panose="02020603050405020304" pitchFamily="18" charset="0"/>
                          <a:cs typeface="Times New Roman" panose="02020603050405020304" pitchFamily="18" charset="0"/>
                        </a:rPr>
                        <a:t> </a:t>
                      </a:r>
                      <a:r>
                        <a:rPr lang="ru-RU" sz="900" strike="noStrike" dirty="0">
                          <a:effectLst/>
                          <a:latin typeface="Times New Roman" panose="02020603050405020304" pitchFamily="18" charset="0"/>
                          <a:cs typeface="Times New Roman" panose="02020603050405020304" pitchFamily="18" charset="0"/>
                        </a:rPr>
                        <a:t>в соответствии с требованиями новых ФГОС НОО и ООО</a:t>
                      </a:r>
                      <a:endParaRPr lang="ru-RU" sz="900" strike="noStrik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31 августа 2025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Рабочие программы педагогов по учебным предметам, учебным курсам (в том числе и внеурочной деятельности) и учебным модулям учебного плана для 4-х и 8-х классов</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4243467340"/>
                  </a:ext>
                </a:extLst>
              </a:tr>
              <a:tr h="610464">
                <a:tc>
                  <a:txBody>
                    <a:bodyPr/>
                    <a:lstStyle/>
                    <a:p>
                      <a:pPr algn="just"/>
                      <a:r>
                        <a:rPr lang="en-US" sz="900" strike="noStrike">
                          <a:effectLst/>
                          <a:latin typeface="Times New Roman" panose="02020603050405020304" pitchFamily="18" charset="0"/>
                          <a:cs typeface="Times New Roman" panose="02020603050405020304" pitchFamily="18" charset="0"/>
                        </a:rPr>
                        <a:t> 31</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Разработка и утверждение рабочих программ педагогов по учебным предметам, учебным курсам</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9-х классов на 2026/27 учебный год</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соответствии с требованиями новых ФГОС НОО и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31 августа 2026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Рабочие программы педагогов по учебным предметам, учебным курсам</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(в том числе и внеурочной деятельности) и учебным модулям учебного плана для 9-х классов</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1299508105"/>
                  </a:ext>
                </a:extLst>
              </a:tr>
              <a:tr h="334786">
                <a:tc>
                  <a:txBody>
                    <a:bodyPr/>
                    <a:lstStyle/>
                    <a:p>
                      <a:pPr algn="just"/>
                      <a:r>
                        <a:rPr lang="en-US" sz="900" strike="noStrike">
                          <a:effectLst/>
                          <a:latin typeface="Times New Roman" panose="02020603050405020304" pitchFamily="18" charset="0"/>
                          <a:cs typeface="Times New Roman" panose="02020603050405020304" pitchFamily="18" charset="0"/>
                        </a:rPr>
                        <a:t>32</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Утверждение списка УМК для уровней НОО и ООО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Ежегодно</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Приказ об утверждении списка УМК для уровней НОО и ООО с приложением данного списка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82217625"/>
                  </a:ext>
                </a:extLst>
              </a:tr>
              <a:tr h="482446">
                <a:tc>
                  <a:txBody>
                    <a:bodyPr/>
                    <a:lstStyle/>
                    <a:p>
                      <a:pPr algn="just"/>
                      <a:r>
                        <a:rPr lang="en-US" sz="900" strike="noStrike">
                          <a:effectLst/>
                          <a:latin typeface="Times New Roman" panose="02020603050405020304" pitchFamily="18" charset="0"/>
                          <a:cs typeface="Times New Roman" panose="02020603050405020304" pitchFamily="18" charset="0"/>
                        </a:rPr>
                        <a:t>33 </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Утверждение модели договора между образовательной организацией и родителями</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a:effectLst/>
                          <a:latin typeface="Times New Roman" panose="02020603050405020304" pitchFamily="18" charset="0"/>
                          <a:cs typeface="Times New Roman" panose="02020603050405020304" pitchFamily="18" charset="0"/>
                        </a:rPr>
                        <a:t>До 1 сентября 2022 года</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a:effectLst/>
                          <a:latin typeface="Times New Roman" panose="02020603050405020304" pitchFamily="18" charset="0"/>
                          <a:cs typeface="Times New Roman" panose="02020603050405020304" pitchFamily="18" charset="0"/>
                        </a:rPr>
                        <a:t>Приказ об утверждении модели договора между образовательной организацией и родителями.</a:t>
                      </a:r>
                    </a:p>
                    <a:p>
                      <a:pPr algn="just"/>
                      <a:r>
                        <a:rPr lang="ru-RU" sz="900" strike="noStrike">
                          <a:effectLst/>
                          <a:latin typeface="Times New Roman" panose="02020603050405020304" pitchFamily="18" charset="0"/>
                          <a:cs typeface="Times New Roman" panose="02020603050405020304" pitchFamily="18" charset="0"/>
                        </a:rPr>
                        <a:t>Договор</a:t>
                      </a:r>
                      <a:r>
                        <a:rPr lang="en-US" sz="900" strike="noStrike">
                          <a:effectLst/>
                          <a:latin typeface="Times New Roman" panose="02020603050405020304" pitchFamily="18" charset="0"/>
                          <a:cs typeface="Times New Roman" panose="02020603050405020304" pitchFamily="18" charset="0"/>
                        </a:rPr>
                        <a:t> </a:t>
                      </a:r>
                      <a:r>
                        <a:rPr lang="ru-RU" sz="900" strike="noStrike">
                          <a:effectLst/>
                          <a:latin typeface="Times New Roman" panose="02020603050405020304" pitchFamily="18" charset="0"/>
                          <a:cs typeface="Times New Roman" panose="02020603050405020304" pitchFamily="18" charset="0"/>
                        </a:rPr>
                        <a:t>между ОО и родителями</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2687570121"/>
                  </a:ext>
                </a:extLst>
              </a:tr>
              <a:tr h="1959034">
                <a:tc>
                  <a:txBody>
                    <a:bodyPr/>
                    <a:lstStyle/>
                    <a:p>
                      <a:pPr algn="just"/>
                      <a:r>
                        <a:rPr lang="en-US" sz="900" strike="noStrike">
                          <a:effectLst/>
                          <a:latin typeface="Times New Roman" panose="02020603050405020304" pitchFamily="18" charset="0"/>
                          <a:cs typeface="Times New Roman" panose="02020603050405020304" pitchFamily="18" charset="0"/>
                        </a:rPr>
                        <a:t> 34</a:t>
                      </a:r>
                      <a:endParaRPr lang="ru-RU" sz="900" strike="noStrike">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dirty="0">
                          <a:effectLst/>
                          <a:latin typeface="Times New Roman" panose="02020603050405020304" pitchFamily="18" charset="0"/>
                          <a:cs typeface="Times New Roman" panose="02020603050405020304" pitchFamily="18" charset="0"/>
                        </a:rPr>
                        <a:t>Внесение изменений в «Положение</a:t>
                      </a:r>
                      <a:r>
                        <a:rPr lang="en-US" sz="900" strike="noStrike" dirty="0">
                          <a:effectLst/>
                          <a:latin typeface="Times New Roman" panose="02020603050405020304" pitchFamily="18" charset="0"/>
                          <a:cs typeface="Times New Roman" panose="02020603050405020304" pitchFamily="18" charset="0"/>
                        </a:rPr>
                        <a:t> </a:t>
                      </a:r>
                      <a:r>
                        <a:rPr lang="ru-RU" sz="900" strike="noStrike" dirty="0">
                          <a:effectLst/>
                          <a:latin typeface="Times New Roman" panose="02020603050405020304" pitchFamily="18" charset="0"/>
                          <a:cs typeface="Times New Roman" panose="02020603050405020304" pitchFamily="18" charset="0"/>
                        </a:rPr>
                        <a:t>о формах, периодичности, порядке текущего контроля успеваемости и промежуточной аттестации обучающихся» в части введения комплексного подхода к оценке результатов образования: предметных, </a:t>
                      </a:r>
                      <a:r>
                        <a:rPr lang="ru-RU" sz="900" strike="noStrike" dirty="0" err="1">
                          <a:effectLst/>
                          <a:latin typeface="Times New Roman" panose="02020603050405020304" pitchFamily="18" charset="0"/>
                          <a:cs typeface="Times New Roman" panose="02020603050405020304" pitchFamily="18" charset="0"/>
                        </a:rPr>
                        <a:t>метапредметных</a:t>
                      </a:r>
                      <a:r>
                        <a:rPr lang="ru-RU" sz="900" strike="noStrike" dirty="0">
                          <a:effectLst/>
                          <a:latin typeface="Times New Roman" panose="02020603050405020304" pitchFamily="18" charset="0"/>
                          <a:cs typeface="Times New Roman" panose="02020603050405020304" pitchFamily="18" charset="0"/>
                        </a:rPr>
                        <a:t>, личностных</a:t>
                      </a:r>
                      <a:r>
                        <a:rPr lang="en-US" sz="900" strike="noStrike" dirty="0">
                          <a:effectLst/>
                          <a:latin typeface="Times New Roman" panose="02020603050405020304" pitchFamily="18" charset="0"/>
                          <a:cs typeface="Times New Roman" panose="02020603050405020304" pitchFamily="18" charset="0"/>
                        </a:rPr>
                        <a:t> </a:t>
                      </a:r>
                      <a:r>
                        <a:rPr lang="ru-RU" sz="900" strike="noStrike" dirty="0">
                          <a:effectLst/>
                          <a:latin typeface="Times New Roman" panose="02020603050405020304" pitchFamily="18" charset="0"/>
                          <a:cs typeface="Times New Roman" panose="02020603050405020304" pitchFamily="18" charset="0"/>
                        </a:rPr>
                        <a:t>в соответствии с новыми ФГОС НОО и ООО</a:t>
                      </a:r>
                      <a:endParaRPr lang="ru-RU" sz="900" strike="noStrik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en-US" sz="900" strike="noStrike" dirty="0" err="1">
                          <a:effectLst/>
                          <a:latin typeface="Times New Roman" panose="02020603050405020304" pitchFamily="18" charset="0"/>
                          <a:cs typeface="Times New Roman" panose="02020603050405020304" pitchFamily="18" charset="0"/>
                        </a:rPr>
                        <a:t>До</a:t>
                      </a:r>
                      <a:r>
                        <a:rPr lang="en-US" sz="900" strike="noStrike" dirty="0">
                          <a:effectLst/>
                          <a:latin typeface="Times New Roman" panose="02020603050405020304" pitchFamily="18" charset="0"/>
                          <a:cs typeface="Times New Roman" panose="02020603050405020304" pitchFamily="18" charset="0"/>
                        </a:rPr>
                        <a:t> 1 </a:t>
                      </a:r>
                      <a:r>
                        <a:rPr lang="en-US" sz="900" strike="noStrike" dirty="0" err="1">
                          <a:effectLst/>
                          <a:latin typeface="Times New Roman" panose="02020603050405020304" pitchFamily="18" charset="0"/>
                          <a:cs typeface="Times New Roman" panose="02020603050405020304" pitchFamily="18" charset="0"/>
                        </a:rPr>
                        <a:t>сентября</a:t>
                      </a:r>
                      <a:r>
                        <a:rPr lang="en-US" sz="900" strike="noStrike" dirty="0">
                          <a:effectLst/>
                          <a:latin typeface="Times New Roman" panose="02020603050405020304" pitchFamily="18" charset="0"/>
                          <a:cs typeface="Times New Roman" panose="02020603050405020304" pitchFamily="18" charset="0"/>
                        </a:rPr>
                        <a:t> 2022 </a:t>
                      </a:r>
                      <a:r>
                        <a:rPr lang="en-US" sz="900" strike="noStrike" dirty="0" err="1">
                          <a:effectLst/>
                          <a:latin typeface="Times New Roman" panose="02020603050405020304" pitchFamily="18" charset="0"/>
                          <a:cs typeface="Times New Roman" panose="02020603050405020304" pitchFamily="18" charset="0"/>
                        </a:rPr>
                        <a:t>года</a:t>
                      </a:r>
                      <a:endParaRPr lang="ru-RU" sz="900" strike="noStrik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tc>
                  <a:txBody>
                    <a:bodyPr/>
                    <a:lstStyle/>
                    <a:p>
                      <a:pPr algn="just"/>
                      <a:r>
                        <a:rPr lang="ru-RU" sz="900" strike="noStrike" dirty="0">
                          <a:effectLst/>
                          <a:latin typeface="Times New Roman" panose="02020603050405020304" pitchFamily="18" charset="0"/>
                          <a:cs typeface="Times New Roman" panose="02020603050405020304" pitchFamily="18" charset="0"/>
                        </a:rPr>
                        <a:t>Положение о формах, периодичности, порядке текущего контроля успеваемости и промежуточной аттестации обучающихся.</a:t>
                      </a:r>
                    </a:p>
                    <a:p>
                      <a:pPr algn="just"/>
                      <a:r>
                        <a:rPr lang="ru-RU" sz="900" strike="noStrike" dirty="0">
                          <a:effectLst/>
                          <a:latin typeface="Times New Roman" panose="02020603050405020304" pitchFamily="18" charset="0"/>
                          <a:cs typeface="Times New Roman" panose="02020603050405020304" pitchFamily="18" charset="0"/>
                        </a:rPr>
                        <a:t>Протокол педсовета об утверждении изменений  в части введения комплексного подхода к оценке результатов образования: предметных, </a:t>
                      </a:r>
                      <a:r>
                        <a:rPr lang="ru-RU" sz="900" strike="noStrike" dirty="0" err="1">
                          <a:effectLst/>
                          <a:latin typeface="Times New Roman" panose="02020603050405020304" pitchFamily="18" charset="0"/>
                          <a:cs typeface="Times New Roman" panose="02020603050405020304" pitchFamily="18" charset="0"/>
                        </a:rPr>
                        <a:t>метапредметных</a:t>
                      </a:r>
                      <a:r>
                        <a:rPr lang="ru-RU" sz="900" strike="noStrike" dirty="0">
                          <a:effectLst/>
                          <a:latin typeface="Times New Roman" panose="02020603050405020304" pitchFamily="18" charset="0"/>
                          <a:cs typeface="Times New Roman" panose="02020603050405020304" pitchFamily="18" charset="0"/>
                        </a:rPr>
                        <a:t>, личностных в соответствии с новыми ФГОС НОО и ООО.</a:t>
                      </a:r>
                    </a:p>
                    <a:p>
                      <a:pPr algn="just"/>
                      <a:r>
                        <a:rPr lang="ru-RU" sz="900" strike="noStrike" dirty="0">
                          <a:effectLst/>
                          <a:latin typeface="Times New Roman" panose="02020603050405020304" pitchFamily="18" charset="0"/>
                          <a:cs typeface="Times New Roman" panose="02020603050405020304" pitchFamily="18" charset="0"/>
                        </a:rPr>
                        <a:t>Приказ об</a:t>
                      </a:r>
                      <a:r>
                        <a:rPr lang="en-US" sz="900" strike="noStrike" dirty="0">
                          <a:effectLst/>
                          <a:latin typeface="Times New Roman" panose="02020603050405020304" pitchFamily="18" charset="0"/>
                          <a:cs typeface="Times New Roman" panose="02020603050405020304" pitchFamily="18" charset="0"/>
                        </a:rPr>
                        <a:t> </a:t>
                      </a:r>
                      <a:r>
                        <a:rPr lang="ru-RU" sz="900" strike="noStrike" dirty="0">
                          <a:effectLst/>
                          <a:latin typeface="Times New Roman" panose="02020603050405020304" pitchFamily="18" charset="0"/>
                          <a:cs typeface="Times New Roman" panose="02020603050405020304" pitchFamily="18" charset="0"/>
                        </a:rPr>
                        <a:t>утверждении изменений в Положение в части введения комплексного подхода к оценке результатов образования: предметных, </a:t>
                      </a:r>
                      <a:r>
                        <a:rPr lang="ru-RU" sz="900" strike="noStrike" dirty="0" err="1">
                          <a:effectLst/>
                          <a:latin typeface="Times New Roman" panose="02020603050405020304" pitchFamily="18" charset="0"/>
                          <a:cs typeface="Times New Roman" panose="02020603050405020304" pitchFamily="18" charset="0"/>
                        </a:rPr>
                        <a:t>метапредметных</a:t>
                      </a:r>
                      <a:r>
                        <a:rPr lang="ru-RU" sz="900" strike="noStrike" dirty="0">
                          <a:effectLst/>
                          <a:latin typeface="Times New Roman" panose="02020603050405020304" pitchFamily="18" charset="0"/>
                          <a:cs typeface="Times New Roman" panose="02020603050405020304" pitchFamily="18" charset="0"/>
                        </a:rPr>
                        <a:t>, личностных в соответствии с новыми ФГОС НОО и ООО</a:t>
                      </a:r>
                      <a:endParaRPr lang="ru-RU" sz="900" strike="noStrike"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8331" marR="18331" marT="18331" marB="18331"/>
                </a:tc>
                <a:extLst>
                  <a:ext uri="{0D108BD9-81ED-4DB2-BD59-A6C34878D82A}">
                    <a16:rowId xmlns="" xmlns:a16="http://schemas.microsoft.com/office/drawing/2014/main" val="203549405"/>
                  </a:ext>
                </a:extLst>
              </a:tr>
            </a:tbl>
          </a:graphicData>
        </a:graphic>
      </p:graphicFrame>
    </p:spTree>
    <p:extLst>
      <p:ext uri="{BB962C8B-B14F-4D97-AF65-F5344CB8AC3E}">
        <p14:creationId xmlns="" xmlns:p14="http://schemas.microsoft.com/office/powerpoint/2010/main" val="2386277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66144" y="1466"/>
            <a:ext cx="2140129" cy="1345223"/>
          </a:xfrm>
          <a:prstGeom prst="rect">
            <a:avLst/>
          </a:prstGeom>
        </p:spPr>
      </p:pic>
      <p:graphicFrame>
        <p:nvGraphicFramePr>
          <p:cNvPr id="6" name="Таблица 5"/>
          <p:cNvGraphicFramePr>
            <a:graphicFrameLocks noGrp="1"/>
          </p:cNvGraphicFramePr>
          <p:nvPr>
            <p:extLst>
              <p:ext uri="{D42A27DB-BD31-4B8C-83A1-F6EECF244321}">
                <p14:modId xmlns="" xmlns:p14="http://schemas.microsoft.com/office/powerpoint/2010/main" val="1227396348"/>
              </p:ext>
            </p:extLst>
          </p:nvPr>
        </p:nvGraphicFramePr>
        <p:xfrm>
          <a:off x="1238596" y="1001222"/>
          <a:ext cx="9717580" cy="4900827"/>
        </p:xfrm>
        <a:graphic>
          <a:graphicData uri="http://schemas.openxmlformats.org/drawingml/2006/table">
            <a:tbl>
              <a:tblPr>
                <a:tableStyleId>{5C22544A-7EE6-4342-B048-85BDC9FD1C3A}</a:tableStyleId>
              </a:tblPr>
              <a:tblGrid>
                <a:gridCol w="460774">
                  <a:extLst>
                    <a:ext uri="{9D8B030D-6E8A-4147-A177-3AD203B41FA5}">
                      <a16:colId xmlns="" xmlns:a16="http://schemas.microsoft.com/office/drawing/2014/main" val="3538405567"/>
                    </a:ext>
                  </a:extLst>
                </a:gridCol>
                <a:gridCol w="4343948">
                  <a:extLst>
                    <a:ext uri="{9D8B030D-6E8A-4147-A177-3AD203B41FA5}">
                      <a16:colId xmlns="" xmlns:a16="http://schemas.microsoft.com/office/drawing/2014/main" val="1846145620"/>
                    </a:ext>
                  </a:extLst>
                </a:gridCol>
                <a:gridCol w="1300361">
                  <a:extLst>
                    <a:ext uri="{9D8B030D-6E8A-4147-A177-3AD203B41FA5}">
                      <a16:colId xmlns="" xmlns:a16="http://schemas.microsoft.com/office/drawing/2014/main" val="827126012"/>
                    </a:ext>
                  </a:extLst>
                </a:gridCol>
                <a:gridCol w="3612497">
                  <a:extLst>
                    <a:ext uri="{9D8B030D-6E8A-4147-A177-3AD203B41FA5}">
                      <a16:colId xmlns="" xmlns:a16="http://schemas.microsoft.com/office/drawing/2014/main" val="3088562578"/>
                    </a:ext>
                  </a:extLst>
                </a:gridCol>
              </a:tblGrid>
              <a:tr h="0">
                <a:tc gridSpan="4">
                  <a:txBody>
                    <a:bodyPr/>
                    <a:lstStyle/>
                    <a:p>
                      <a:pPr algn="just"/>
                      <a:r>
                        <a:rPr lang="ru-RU" sz="900" dirty="0">
                          <a:effectLst/>
                          <a:latin typeface="Times New Roman" panose="02020603050405020304" pitchFamily="18" charset="0"/>
                          <a:cs typeface="Times New Roman" panose="02020603050405020304" pitchFamily="18" charset="0"/>
                        </a:rPr>
                        <a:t>3. </a:t>
                      </a:r>
                      <a:r>
                        <a:rPr lang="ru-RU" sz="900" b="1" dirty="0">
                          <a:effectLst/>
                          <a:latin typeface="Times New Roman" panose="02020603050405020304" pitchFamily="18" charset="0"/>
                          <a:cs typeface="Times New Roman" panose="02020603050405020304" pitchFamily="18" charset="0"/>
                        </a:rPr>
                        <a:t>Методическое обеспечение постепенного перехода на обучение по новым ФГОС НОО и ФГОС ООО</a:t>
                      </a:r>
                      <a:endParaRPr lang="ru-RU" sz="9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3559785777"/>
                  </a:ext>
                </a:extLst>
              </a:tr>
              <a:tr h="340456">
                <a:tc>
                  <a:txBody>
                    <a:bodyPr/>
                    <a:lstStyle/>
                    <a:p>
                      <a:pPr algn="just"/>
                      <a:r>
                        <a:rPr lang="en-US" sz="900" dirty="0">
                          <a:effectLst/>
                          <a:latin typeface="Times New Roman" panose="02020603050405020304" pitchFamily="18" charset="0"/>
                          <a:cs typeface="Times New Roman" panose="02020603050405020304" pitchFamily="18" charset="0"/>
                        </a:rPr>
                        <a:t>35 </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Разработка плана методической работы, обеспечивающей сопровождение постепенного перехода на обучение по новым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en-US" sz="900">
                          <a:effectLst/>
                          <a:latin typeface="Times New Roman" panose="02020603050405020304" pitchFamily="18" charset="0"/>
                          <a:cs typeface="Times New Roman" panose="02020603050405020304" pitchFamily="18" charset="0"/>
                        </a:rPr>
                        <a:t>До 1 сентября 2021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 методической работы. Приказ об утверждении плана методической работы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4264049315"/>
                  </a:ext>
                </a:extLst>
              </a:tr>
              <a:tr h="653931">
                <a:tc>
                  <a:txBody>
                    <a:bodyPr/>
                    <a:lstStyle/>
                    <a:p>
                      <a:pPr algn="just"/>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36</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Корректировка плана методических мероприятий внутришкольного повышения квалификации педагогических работников образовательной организации с ориентацией на проблемы перехода на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Июнь, ежегодно с 2022 по 2026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методических</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работы</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внутришкольного повышения квалификации педагогических работников образовательной организации</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3490553474"/>
                  </a:ext>
                </a:extLst>
              </a:tr>
              <a:tr h="534789">
                <a:tc>
                  <a:txBody>
                    <a:bodyPr/>
                    <a:lstStyle/>
                    <a:p>
                      <a:pPr algn="just"/>
                      <a:r>
                        <a:rPr lang="en-US" sz="900">
                          <a:effectLst/>
                          <a:latin typeface="Times New Roman" panose="02020603050405020304" pitchFamily="18" charset="0"/>
                          <a:cs typeface="Times New Roman" panose="02020603050405020304" pitchFamily="18" charset="0"/>
                        </a:rPr>
                        <a:t> 37</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Изучение</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нормативных документов по переходу на новые ФГОС НОО и ФГОС ООО педагогическим коллективом</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В течение учебного года в соответствии с планами ШМО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Планы работы ШМО. Протоколы заседаний</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ШМО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304109061"/>
                  </a:ext>
                </a:extLst>
              </a:tr>
              <a:tr h="653931">
                <a:tc>
                  <a:txBody>
                    <a:bodyPr/>
                    <a:lstStyle/>
                    <a:p>
                      <a:pPr algn="just"/>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38</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Обеспечение консультационной методической поддержки педагогов</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по вопросам реализации ООП НОО и ООО по новым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работы методического совета образовательной организации.</a:t>
                      </a:r>
                    </a:p>
                    <a:p>
                      <a:pPr algn="just"/>
                      <a:r>
                        <a:rPr lang="ru-RU" sz="900">
                          <a:effectLst/>
                          <a:latin typeface="Times New Roman" panose="02020603050405020304" pitchFamily="18" charset="0"/>
                          <a:cs typeface="Times New Roman" panose="02020603050405020304" pitchFamily="18" charset="0"/>
                        </a:rPr>
                        <a:t>Планы работы ШМО.</a:t>
                      </a:r>
                    </a:p>
                    <a:p>
                      <a:pPr algn="just"/>
                      <a:r>
                        <a:rPr lang="ru-RU" sz="900">
                          <a:effectLst/>
                          <a:latin typeface="Times New Roman" panose="02020603050405020304" pitchFamily="18" charset="0"/>
                          <a:cs typeface="Times New Roman" panose="02020603050405020304" pitchFamily="18" charset="0"/>
                        </a:rPr>
                        <a:t>Аналитическая справка замдиректора по УВР</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523281001"/>
                  </a:ext>
                </a:extLst>
              </a:tr>
              <a:tr h="489531">
                <a:tc>
                  <a:txBody>
                    <a:bodyPr/>
                    <a:lstStyle/>
                    <a:p>
                      <a:pPr algn="just"/>
                      <a:r>
                        <a:rPr lang="en-US" sz="900">
                          <a:effectLst/>
                          <a:latin typeface="Times New Roman" panose="02020603050405020304" pitchFamily="18" charset="0"/>
                          <a:cs typeface="Times New Roman" panose="02020603050405020304" pitchFamily="18" charset="0"/>
                        </a:rPr>
                        <a:t> 39</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Организация работы по психолого-педагогическому сопровождению постепенного перехода на обучение по новым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 работы педагога-психолога.</a:t>
                      </a:r>
                    </a:p>
                    <a:p>
                      <a:pPr algn="just"/>
                      <a:r>
                        <a:rPr lang="ru-RU" sz="900">
                          <a:effectLst/>
                          <a:latin typeface="Times New Roman" panose="02020603050405020304" pitchFamily="18" charset="0"/>
                          <a:cs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1251412707"/>
                  </a:ext>
                </a:extLst>
              </a:tr>
              <a:tr h="442429">
                <a:tc>
                  <a:txBody>
                    <a:bodyPr/>
                    <a:lstStyle/>
                    <a:p>
                      <a:pPr algn="just"/>
                      <a:r>
                        <a:rPr lang="en-US" sz="900">
                          <a:effectLst/>
                          <a:latin typeface="Times New Roman" panose="02020603050405020304" pitchFamily="18" charset="0"/>
                          <a:cs typeface="Times New Roman" panose="02020603050405020304" pitchFamily="18" charset="0"/>
                        </a:rPr>
                        <a:t>40</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Формирование пакета методических материалов по теме реализации ООП НОО по новому ФГОС НОО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Пакет методических материалов по теме реализации ООП НОО по новому ФГОС НОО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1150320447"/>
                  </a:ext>
                </a:extLst>
              </a:tr>
              <a:tr h="523702">
                <a:tc>
                  <a:txBody>
                    <a:bodyPr/>
                    <a:lstStyle/>
                    <a:p>
                      <a:pPr algn="just"/>
                      <a:r>
                        <a:rPr lang="en-US" sz="900">
                          <a:effectLst/>
                          <a:latin typeface="Times New Roman" panose="02020603050405020304" pitchFamily="18" charset="0"/>
                          <a:cs typeface="Times New Roman" panose="02020603050405020304" pitchFamily="18" charset="0"/>
                        </a:rPr>
                        <a:t>41 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Формирование пакета методических материалов по теме реализации ООП ООО по новому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Пакет</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методических материалов по теме реализации ООП ООО по новому</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301039422"/>
                  </a:ext>
                </a:extLst>
              </a:tr>
              <a:tr h="535250">
                <a:tc>
                  <a:txBody>
                    <a:bodyPr/>
                    <a:lstStyle/>
                    <a:p>
                      <a:pPr algn="just"/>
                      <a:r>
                        <a:rPr lang="en-US" sz="900">
                          <a:effectLst/>
                          <a:latin typeface="Times New Roman" panose="02020603050405020304" pitchFamily="18" charset="0"/>
                          <a:cs typeface="Times New Roman" panose="02020603050405020304" pitchFamily="18" charset="0"/>
                        </a:rPr>
                        <a:t>42</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Формирование плана ВШК в условиях постепенного перехода на новые ФГОС НОО и ООО и реализации ООП НОО и ООО по новым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До 1 сентября ежегодно с 2022 по 2026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 ВШК на учебный год.</a:t>
                      </a:r>
                    </a:p>
                    <a:p>
                      <a:pPr algn="just"/>
                      <a:r>
                        <a:rPr lang="ru-RU" sz="900">
                          <a:effectLst/>
                          <a:latin typeface="Times New Roman" panose="02020603050405020304" pitchFamily="18" charset="0"/>
                          <a:cs typeface="Times New Roman" panose="02020603050405020304" pitchFamily="18" charset="0"/>
                        </a:rPr>
                        <a:t>Аналитические материалы  по итогам ВШК</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4077412539"/>
                  </a:ext>
                </a:extLst>
              </a:tr>
              <a:tr h="535250">
                <a:tc>
                  <a:txBody>
                    <a:bodyPr/>
                    <a:lstStyle/>
                    <a:p>
                      <a:pPr algn="just"/>
                      <a:r>
                        <a:rPr lang="en-US" sz="900">
                          <a:effectLst/>
                          <a:latin typeface="Times New Roman" panose="02020603050405020304" pitchFamily="18" charset="0"/>
                          <a:cs typeface="Times New Roman" panose="02020603050405020304" pitchFamily="18" charset="0"/>
                        </a:rPr>
                        <a:t>43</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Формирование плана функционирования ВСОКО в условиях постепенного перехода на новые ФГОС НОО и ООО и реализации ООП НОО и ООО по новым ФГОС НОО и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До 1 сентября ежегодно с 2022 по 2026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dirty="0">
                          <a:effectLst/>
                          <a:latin typeface="Times New Roman" panose="02020603050405020304" pitchFamily="18" charset="0"/>
                          <a:cs typeface="Times New Roman" panose="02020603050405020304" pitchFamily="18" charset="0"/>
                        </a:rPr>
                        <a:t>План функционирования ВСОКО на учебный год. Аналитические материалы по результатам ВСОКО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1053099506"/>
                  </a:ext>
                </a:extLst>
              </a:tr>
            </a:tbl>
          </a:graphicData>
        </a:graphic>
      </p:graphicFrame>
    </p:spTree>
    <p:extLst>
      <p:ext uri="{BB962C8B-B14F-4D97-AF65-F5344CB8AC3E}">
        <p14:creationId xmlns="" xmlns:p14="http://schemas.microsoft.com/office/powerpoint/2010/main" val="1858578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49519" y="0"/>
            <a:ext cx="2140129" cy="1345223"/>
          </a:xfrm>
          <a:prstGeom prst="rect">
            <a:avLst/>
          </a:prstGeom>
        </p:spPr>
      </p:pic>
      <p:graphicFrame>
        <p:nvGraphicFramePr>
          <p:cNvPr id="5" name="Таблица 4"/>
          <p:cNvGraphicFramePr>
            <a:graphicFrameLocks noGrp="1"/>
          </p:cNvGraphicFramePr>
          <p:nvPr>
            <p:extLst>
              <p:ext uri="{D42A27DB-BD31-4B8C-83A1-F6EECF244321}">
                <p14:modId xmlns="" xmlns:p14="http://schemas.microsoft.com/office/powerpoint/2010/main" val="1228288232"/>
              </p:ext>
            </p:extLst>
          </p:nvPr>
        </p:nvGraphicFramePr>
        <p:xfrm>
          <a:off x="1371599" y="881147"/>
          <a:ext cx="9426633" cy="5267415"/>
        </p:xfrm>
        <a:graphic>
          <a:graphicData uri="http://schemas.openxmlformats.org/drawingml/2006/table">
            <a:tbl>
              <a:tblPr>
                <a:tableStyleId>{5C22544A-7EE6-4342-B048-85BDC9FD1C3A}</a:tableStyleId>
              </a:tblPr>
              <a:tblGrid>
                <a:gridCol w="446978">
                  <a:extLst>
                    <a:ext uri="{9D8B030D-6E8A-4147-A177-3AD203B41FA5}">
                      <a16:colId xmlns="" xmlns:a16="http://schemas.microsoft.com/office/drawing/2014/main" val="2206152763"/>
                    </a:ext>
                  </a:extLst>
                </a:gridCol>
                <a:gridCol w="4213890">
                  <a:extLst>
                    <a:ext uri="{9D8B030D-6E8A-4147-A177-3AD203B41FA5}">
                      <a16:colId xmlns="" xmlns:a16="http://schemas.microsoft.com/office/drawing/2014/main" val="624654207"/>
                    </a:ext>
                  </a:extLst>
                </a:gridCol>
                <a:gridCol w="1261428">
                  <a:extLst>
                    <a:ext uri="{9D8B030D-6E8A-4147-A177-3AD203B41FA5}">
                      <a16:colId xmlns="" xmlns:a16="http://schemas.microsoft.com/office/drawing/2014/main" val="542412208"/>
                    </a:ext>
                  </a:extLst>
                </a:gridCol>
                <a:gridCol w="3504337">
                  <a:extLst>
                    <a:ext uri="{9D8B030D-6E8A-4147-A177-3AD203B41FA5}">
                      <a16:colId xmlns="" xmlns:a16="http://schemas.microsoft.com/office/drawing/2014/main" val="2764266800"/>
                    </a:ext>
                  </a:extLst>
                </a:gridCol>
              </a:tblGrid>
              <a:tr h="196235">
                <a:tc gridSpan="4">
                  <a:txBody>
                    <a:bodyPr/>
                    <a:lstStyle/>
                    <a:p>
                      <a:pPr algn="just"/>
                      <a:r>
                        <a:rPr lang="ru-RU" sz="900" dirty="0">
                          <a:effectLst/>
                          <a:latin typeface="Times New Roman" panose="02020603050405020304" pitchFamily="18" charset="0"/>
                          <a:cs typeface="Times New Roman" panose="02020603050405020304" pitchFamily="18" charset="0"/>
                        </a:rPr>
                        <a:t>4. </a:t>
                      </a:r>
                      <a:r>
                        <a:rPr lang="ru-RU" sz="900" b="1" dirty="0">
                          <a:effectLst/>
                          <a:latin typeface="Times New Roman" panose="02020603050405020304" pitchFamily="18" charset="0"/>
                          <a:cs typeface="Times New Roman" panose="02020603050405020304" pitchFamily="18" charset="0"/>
                        </a:rPr>
                        <a:t>Кадровое обеспечение</a:t>
                      </a:r>
                      <a:r>
                        <a:rPr lang="en-US" sz="900" b="1" dirty="0">
                          <a:effectLst/>
                          <a:latin typeface="Times New Roman" panose="02020603050405020304" pitchFamily="18" charset="0"/>
                          <a:cs typeface="Times New Roman" panose="02020603050405020304" pitchFamily="18" charset="0"/>
                        </a:rPr>
                        <a:t> </a:t>
                      </a:r>
                      <a:r>
                        <a:rPr lang="ru-RU" sz="900" b="1" dirty="0">
                          <a:effectLst/>
                          <a:latin typeface="Times New Roman" panose="02020603050405020304" pitchFamily="18" charset="0"/>
                          <a:cs typeface="Times New Roman" panose="02020603050405020304" pitchFamily="18" charset="0"/>
                        </a:rPr>
                        <a:t>постепенного перехода на обучение по новым ФГОС НОО и ФГОС ООО</a:t>
                      </a:r>
                      <a:endParaRPr lang="ru-RU" sz="9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2923616799"/>
                  </a:ext>
                </a:extLst>
              </a:tr>
              <a:tr h="456164">
                <a:tc>
                  <a:txBody>
                    <a:bodyPr/>
                    <a:lstStyle/>
                    <a:p>
                      <a:pPr algn="just"/>
                      <a:r>
                        <a:rPr lang="en-US" sz="900">
                          <a:effectLst/>
                          <a:latin typeface="Times New Roman" panose="02020603050405020304" pitchFamily="18" charset="0"/>
                          <a:cs typeface="Times New Roman" panose="02020603050405020304" pitchFamily="18" charset="0"/>
                        </a:rPr>
                        <a:t>44</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Анализ кадрового обеспечения постепенного перехода на обучение по новым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en-US" sz="900">
                          <a:effectLst/>
                          <a:latin typeface="Times New Roman" panose="02020603050405020304" pitchFamily="18" charset="0"/>
                          <a:cs typeface="Times New Roman" panose="02020603050405020304" pitchFamily="18" charset="0"/>
                        </a:rPr>
                        <a:t>Декабрь 2021 года</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Аналитические материалы  по кадровому составу</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3883419040"/>
                  </a:ext>
                </a:extLst>
              </a:tr>
              <a:tr h="602825">
                <a:tc>
                  <a:txBody>
                    <a:bodyPr/>
                    <a:lstStyle/>
                    <a:p>
                      <a:pPr algn="just"/>
                      <a:r>
                        <a:rPr lang="en-US" sz="900">
                          <a:effectLst/>
                          <a:latin typeface="Times New Roman" panose="02020603050405020304" pitchFamily="18" charset="0"/>
                          <a:cs typeface="Times New Roman" panose="02020603050405020304" pitchFamily="18" charset="0"/>
                        </a:rPr>
                        <a:t>45</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Диагностика образовательных потребностей и профессиональных затруднений педагогических работников образовательной организации в условиях постепенного перехода на обучение по новым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Январь 2022</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года,</a:t>
                      </a:r>
                    </a:p>
                    <a:p>
                      <a:pPr algn="just"/>
                      <a:r>
                        <a:rPr lang="ru-RU" sz="900">
                          <a:effectLst/>
                          <a:latin typeface="Times New Roman" panose="02020603050405020304" pitchFamily="18" charset="0"/>
                          <a:cs typeface="Times New Roman" panose="02020603050405020304" pitchFamily="18" charset="0"/>
                        </a:rPr>
                        <a:t>ежегодно в период с 2022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Аналитические материалы  по диагностике</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619718186"/>
                  </a:ext>
                </a:extLst>
              </a:tr>
              <a:tr h="729357">
                <a:tc>
                  <a:txBody>
                    <a:bodyPr/>
                    <a:lstStyle/>
                    <a:p>
                      <a:pPr algn="just"/>
                      <a:r>
                        <a:rPr lang="en-US" sz="900">
                          <a:effectLst/>
                          <a:latin typeface="Times New Roman" panose="02020603050405020304" pitchFamily="18" charset="0"/>
                          <a:cs typeface="Times New Roman" panose="02020603050405020304" pitchFamily="18" charset="0"/>
                        </a:rPr>
                        <a:t>46</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dirty="0">
                          <a:effectLst/>
                          <a:latin typeface="Times New Roman" panose="02020603050405020304" pitchFamily="18" charset="0"/>
                          <a:cs typeface="Times New Roman" panose="02020603050405020304" pitchFamily="18" charset="0"/>
                        </a:rPr>
                        <a:t>Поэтапная подготовка педагогических и управленческих кадров к постепенному переходу на обучение по новым ФГОС НОО и ФГОС ООО: разработка и реализация ежегодного плана-графика курсовой подготовки</a:t>
                      </a:r>
                      <a:r>
                        <a:rPr lang="en-US" sz="900" dirty="0">
                          <a:effectLst/>
                          <a:latin typeface="Times New Roman" panose="02020603050405020304" pitchFamily="18" charset="0"/>
                          <a:cs typeface="Times New Roman" panose="02020603050405020304" pitchFamily="18" charset="0"/>
                        </a:rPr>
                        <a:t> </a:t>
                      </a:r>
                      <a:r>
                        <a:rPr lang="ru-RU" sz="900" dirty="0">
                          <a:effectLst/>
                          <a:latin typeface="Times New Roman" panose="02020603050405020304" pitchFamily="18" charset="0"/>
                          <a:cs typeface="Times New Roman" panose="02020603050405020304" pitchFamily="18" charset="0"/>
                        </a:rPr>
                        <a:t>педагогических работников, реализующих ООП НОО и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Ежегодно 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План курсовой подготовки с охватом</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в 100 процентов педагогических работников, реализующих ООП НОО и ООО.</a:t>
                      </a:r>
                    </a:p>
                    <a:p>
                      <a:pPr algn="just"/>
                      <a:r>
                        <a:rPr lang="ru-RU" sz="900">
                          <a:effectLst/>
                          <a:latin typeface="Times New Roman" panose="02020603050405020304" pitchFamily="18" charset="0"/>
                          <a:cs typeface="Times New Roman" panose="02020603050405020304" pitchFamily="18" charset="0"/>
                        </a:rPr>
                        <a:t>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532759823"/>
                  </a:ext>
                </a:extLst>
              </a:tr>
              <a:tr h="326200">
                <a:tc>
                  <a:txBody>
                    <a:bodyPr/>
                    <a:lstStyle/>
                    <a:p>
                      <a:pPr algn="just"/>
                      <a:r>
                        <a:rPr lang="en-US" sz="900">
                          <a:effectLst/>
                          <a:latin typeface="Times New Roman" panose="02020603050405020304" pitchFamily="18" charset="0"/>
                          <a:cs typeface="Times New Roman" panose="02020603050405020304" pitchFamily="18" charset="0"/>
                        </a:rPr>
                        <a:t> 47</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Распределение учебной нагрузки педагогов на учебный год</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До 25 августа ежегодно в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Приказ об утверждении учебной нагрузки на учебный год</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389325892"/>
                  </a:ext>
                </a:extLst>
              </a:tr>
              <a:tr h="196235">
                <a:tc gridSpan="4">
                  <a:txBody>
                    <a:bodyPr/>
                    <a:lstStyle/>
                    <a:p>
                      <a:pPr algn="just"/>
                      <a:r>
                        <a:rPr lang="ru-RU" sz="900" dirty="0">
                          <a:effectLst/>
                          <a:latin typeface="Times New Roman" panose="02020603050405020304" pitchFamily="18" charset="0"/>
                          <a:cs typeface="Times New Roman" panose="02020603050405020304" pitchFamily="18" charset="0"/>
                        </a:rPr>
                        <a:t>5. </a:t>
                      </a:r>
                      <a:r>
                        <a:rPr lang="ru-RU" sz="900" b="1" dirty="0">
                          <a:effectLst/>
                          <a:latin typeface="Times New Roman" panose="02020603050405020304" pitchFamily="18" charset="0"/>
                          <a:cs typeface="Times New Roman" panose="02020603050405020304" pitchFamily="18" charset="0"/>
                        </a:rPr>
                        <a:t>Информационное обеспечение постепенного перехода на обучение по новым ФГОС НОО и ФГОС ООО</a:t>
                      </a:r>
                      <a:endParaRPr lang="ru-RU" sz="9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3866087794"/>
                  </a:ext>
                </a:extLst>
              </a:tr>
              <a:tr h="483606">
                <a:tc>
                  <a:txBody>
                    <a:bodyPr/>
                    <a:lstStyle/>
                    <a:p>
                      <a:pPr algn="just"/>
                      <a:r>
                        <a:rPr lang="en-US" sz="900">
                          <a:effectLst/>
                          <a:latin typeface="Times New Roman" panose="02020603050405020304" pitchFamily="18" charset="0"/>
                          <a:cs typeface="Times New Roman" panose="02020603050405020304" pitchFamily="18" charset="0"/>
                        </a:rPr>
                        <a:t> 48</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dirty="0">
                          <a:effectLst/>
                          <a:latin typeface="Times New Roman" panose="02020603050405020304" pitchFamily="18" charset="0"/>
                          <a:cs typeface="Times New Roman" panose="02020603050405020304" pitchFamily="18" charset="0"/>
                        </a:rPr>
                        <a:t>Размещение на сайте образовательной организации информационных материалов о постепенном переходе на обучение по новым ФГОС НОО и ФГОС ООО</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dirty="0">
                          <a:effectLst/>
                          <a:latin typeface="Times New Roman" panose="02020603050405020304" pitchFamily="18" charset="0"/>
                          <a:cs typeface="Times New Roman" panose="02020603050405020304" pitchFamily="18" charset="0"/>
                        </a:rPr>
                        <a:t>В течение всего периода с 2021 по 2027 годы</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Сайт образовательной организации</a:t>
                      </a:r>
                    </a:p>
                    <a:p>
                      <a:pPr algn="just"/>
                      <a:r>
                        <a:rPr lang="ru-RU" sz="900">
                          <a:effectLst/>
                          <a:latin typeface="Times New Roman" panose="02020603050405020304" pitchFamily="18" charset="0"/>
                          <a:cs typeface="Times New Roman" panose="02020603050405020304" pitchFamily="18" charset="0"/>
                        </a:rPr>
                        <a:t>Пакет информационно-методических материалов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18212596"/>
                  </a:ext>
                </a:extLst>
              </a:tr>
              <a:tr h="582161">
                <a:tc>
                  <a:txBody>
                    <a:bodyPr/>
                    <a:lstStyle/>
                    <a:p>
                      <a:pPr algn="just"/>
                      <a:r>
                        <a:rPr lang="en-US" sz="900">
                          <a:effectLst/>
                          <a:latin typeface="Times New Roman" panose="02020603050405020304" pitchFamily="18" charset="0"/>
                          <a:cs typeface="Times New Roman" panose="02020603050405020304" pitchFamily="18" charset="0"/>
                        </a:rPr>
                        <a:t>49 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Информирование родительской общественности о</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постепенном переходе на обучение по новым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Ежеквартально</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Сайт образовательной организации, страницы школы в социальных сетях, информационный стенд в холле образовательной организации</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1665530568"/>
                  </a:ext>
                </a:extLst>
              </a:tr>
              <a:tr h="846057">
                <a:tc>
                  <a:txBody>
                    <a:bodyPr/>
                    <a:lstStyle/>
                    <a:p>
                      <a:pPr algn="just"/>
                      <a:r>
                        <a:rPr lang="en-US" sz="900">
                          <a:effectLst/>
                          <a:latin typeface="Times New Roman" panose="02020603050405020304" pitchFamily="18" charset="0"/>
                          <a:cs typeface="Times New Roman" panose="02020603050405020304" pitchFamily="18" charset="0"/>
                        </a:rPr>
                        <a:t>50 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Изучение и формирование мнения родителей о постепенном переходе на обучение по новым ФГОС НОО и ФГОС ООО, представление результатов</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Ежеквартально 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Сайт образовательной организации, страницы школы в социальных сетях, информационный стенд в холле образовательной организации.</a:t>
                      </a:r>
                    </a:p>
                    <a:p>
                      <a:pPr algn="just"/>
                      <a:r>
                        <a:rPr lang="ru-RU" sz="900">
                          <a:effectLst/>
                          <a:latin typeface="Times New Roman" panose="02020603050405020304" pitchFamily="18" charset="0"/>
                          <a:cs typeface="Times New Roman" panose="02020603050405020304" pitchFamily="18" charset="0"/>
                        </a:rPr>
                        <a:t>Аналитические материалы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044836690"/>
                  </a:ext>
                </a:extLst>
              </a:tr>
              <a:tr h="846057">
                <a:tc>
                  <a:txBody>
                    <a:bodyPr/>
                    <a:lstStyle/>
                    <a:p>
                      <a:pPr algn="just"/>
                      <a:r>
                        <a:rPr lang="en-US" sz="900">
                          <a:effectLst/>
                          <a:latin typeface="Times New Roman" panose="02020603050405020304" pitchFamily="18" charset="0"/>
                          <a:cs typeface="Times New Roman" panose="02020603050405020304" pitchFamily="18" charset="0"/>
                        </a:rPr>
                        <a:t>51 </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Информирование о нормативно-правовом, программном, кадровом, материально-техническом и финансовом обеспечении</a:t>
                      </a:r>
                      <a:r>
                        <a:rPr lang="en-US" sz="900">
                          <a:effectLst/>
                          <a:latin typeface="Times New Roman" panose="02020603050405020304" pitchFamily="18" charset="0"/>
                          <a:cs typeface="Times New Roman" panose="02020603050405020304" pitchFamily="18" charset="0"/>
                        </a:rPr>
                        <a:t> </a:t>
                      </a:r>
                      <a:r>
                        <a:rPr lang="ru-RU" sz="900">
                          <a:effectLst/>
                          <a:latin typeface="Times New Roman" panose="02020603050405020304" pitchFamily="18" charset="0"/>
                          <a:cs typeface="Times New Roman" panose="02020603050405020304" pitchFamily="18" charset="0"/>
                        </a:rPr>
                        <a:t>постепенного перехода на обучение по новым ФГОС НОО и ФГОС ООО</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a:effectLst/>
                          <a:latin typeface="Times New Roman" panose="02020603050405020304" pitchFamily="18" charset="0"/>
                          <a:cs typeface="Times New Roman" panose="02020603050405020304" pitchFamily="18" charset="0"/>
                        </a:rPr>
                        <a:t>Ежеквартально в течение всего периода с 2021 по 2027 годы</a:t>
                      </a:r>
                      <a:endParaRPr lang="ru-RU" sz="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tc>
                  <a:txBody>
                    <a:bodyPr/>
                    <a:lstStyle/>
                    <a:p>
                      <a:pPr algn="just"/>
                      <a:r>
                        <a:rPr lang="ru-RU" sz="900" dirty="0">
                          <a:effectLst/>
                          <a:latin typeface="Times New Roman" panose="02020603050405020304" pitchFamily="18" charset="0"/>
                          <a:cs typeface="Times New Roman" panose="02020603050405020304" pitchFamily="18" charset="0"/>
                        </a:rPr>
                        <a:t>Сайт образовательной организации, страницы школы в социальных сетях, информационный стенд в холле образовательной организации</a:t>
                      </a:r>
                      <a:endParaRPr lang="ru-RU" sz="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7199" marR="27199" marT="27199" marB="27199"/>
                </a:tc>
                <a:extLst>
                  <a:ext uri="{0D108BD9-81ED-4DB2-BD59-A6C34878D82A}">
                    <a16:rowId xmlns="" xmlns:a16="http://schemas.microsoft.com/office/drawing/2014/main" val="2762895702"/>
                  </a:ext>
                </a:extLst>
              </a:tr>
            </a:tbl>
          </a:graphicData>
        </a:graphic>
      </p:graphicFrame>
    </p:spTree>
    <p:extLst>
      <p:ext uri="{BB962C8B-B14F-4D97-AF65-F5344CB8AC3E}">
        <p14:creationId xmlns="" xmlns:p14="http://schemas.microsoft.com/office/powerpoint/2010/main" val="696971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rotWithShape="1">
          <a:blip r:embed="rId2">
            <a:extLst>
              <a:ext uri="{28A0092B-C50C-407E-A947-70E740481C1C}">
                <a14:useLocalDpi xmlns="" xmlns:a14="http://schemas.microsoft.com/office/drawing/2010/main" val="0"/>
              </a:ext>
            </a:extLst>
          </a:blip>
          <a:srcRect l="26132" t="27304" r="25087" b="23815"/>
          <a:stretch/>
        </p:blipFill>
        <p:spPr>
          <a:xfrm>
            <a:off x="10182769" y="1466"/>
            <a:ext cx="2140129" cy="1345223"/>
          </a:xfrm>
          <a:prstGeom prst="rect">
            <a:avLst/>
          </a:prstGeom>
        </p:spPr>
      </p:pic>
      <p:sp>
        <p:nvSpPr>
          <p:cNvPr id="5" name="Прямоугольник 4"/>
          <p:cNvSpPr/>
          <p:nvPr/>
        </p:nvSpPr>
        <p:spPr>
          <a:xfrm>
            <a:off x="3390537" y="-58613"/>
            <a:ext cx="4579652" cy="541174"/>
          </a:xfrm>
          <a:prstGeom prst="rect">
            <a:avLst/>
          </a:prstGeom>
        </p:spPr>
        <p:txBody>
          <a:bodyPr wrap="none">
            <a:spAutoFit/>
          </a:bodyPr>
          <a:lstStyle/>
          <a:p>
            <a:pPr>
              <a:lnSpc>
                <a:spcPts val="3450"/>
              </a:lnSpc>
              <a:spcAft>
                <a:spcPts val="0"/>
              </a:spcAft>
            </a:pPr>
            <a:r>
              <a:rPr lang="ru-RU" b="1" kern="1800" spc="-5"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Изменения в новых ФГОС НОО и ООО</a:t>
            </a:r>
            <a:endParaRPr lang="ru-RU"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1238596" y="318893"/>
            <a:ext cx="9343506" cy="6348918"/>
          </a:xfrm>
          <a:prstGeom prst="rect">
            <a:avLst/>
          </a:prstGeom>
        </p:spPr>
        <p:txBody>
          <a:bodyPr wrap="square">
            <a:spAutoFit/>
          </a:bodyPr>
          <a:lstStyle/>
          <a:p>
            <a:pPr algn="just">
              <a:lnSpc>
                <a:spcPct val="107000"/>
              </a:lnSpc>
              <a:spcAft>
                <a:spcPts val="0"/>
              </a:spcAft>
            </a:pPr>
            <a:r>
              <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Вариативность</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Новые стандарты НОО и ООО требуют, чтобы содержание ООП НОО и ООО было вариативным. Это значит, что школы все больше должны ориентироваться на потребности учеников и предлагать им различные варианты программ в рамках одного уровня образования.</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Школа может обеспечить вариативность ООП тремя способами. Первый – в структуре программ НОО и ООО школа может предусмотреть учебные предметы, учебные курсы и учебные модули. Второй – школа может разрабатывать и реализовывать программы углубленного изучения отдельных предметов. Для этого на уровне ООО добавили предметные результаты на углубленном уровне для математики, информатики, физики, химии и биологии. Третий способ – школа может разрабатывать и реализовывать индивидуальные учебные планы в соответствии с образовательными потребностями и интересами учеников.</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Вариативность дает школе возможность выбирать, как именно формировать программы. Учителя смогут обучать учеников в соответствии с их способностями и запросами и так, как считают нужным. При этом, однако, нужно учитывать и требования к предметным результатам.</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800" b="1" spc="70" dirty="0">
                <a:solidFill>
                  <a:srgbClr val="252525"/>
                </a:solidFill>
                <a:latin typeface="Arial" panose="020B0604020202020204" pitchFamily="34" charset="0"/>
                <a:ea typeface="Times New Roman" panose="02020603050405020304" pitchFamily="18" charset="0"/>
                <a:cs typeface="Times New Roman" panose="02020603050405020304" pitchFamily="18" charset="0"/>
              </a:rPr>
              <a:t>Планируемые результаты</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В новых ФГОС подробнее описывают результаты освоения ООП НОО и ООО – личностные, </a:t>
            </a:r>
            <a:r>
              <a:rPr lang="ru-RU" dirty="0" err="1">
                <a:solidFill>
                  <a:srgbClr val="222222"/>
                </a:solidFill>
                <a:latin typeface="Arial" panose="020B0604020202020204" pitchFamily="34" charset="0"/>
                <a:ea typeface="Times New Roman" panose="02020603050405020304" pitchFamily="18" charset="0"/>
                <a:cs typeface="Times New Roman" panose="02020603050405020304" pitchFamily="18" charset="0"/>
              </a:rPr>
              <a:t>метапредметные</a:t>
            </a:r>
            <a:r>
              <a:rPr lang="ru-RU" dirty="0">
                <a:solidFill>
                  <a:srgbClr val="222222"/>
                </a:solidFill>
                <a:latin typeface="Arial" panose="020B0604020202020204" pitchFamily="34" charset="0"/>
                <a:ea typeface="Times New Roman" panose="02020603050405020304" pitchFamily="18" charset="0"/>
                <a:cs typeface="Times New Roman" panose="02020603050405020304" pitchFamily="18" charset="0"/>
              </a:rPr>
              <a:t>, предметные.</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646637379"/>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141</TotalTime>
  <Words>2603</Words>
  <Application>Microsoft Office PowerPoint</Application>
  <PresentationFormat>Произвольный</PresentationFormat>
  <Paragraphs>489</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Легкий дым</vt:lpstr>
      <vt:lpstr>Введение ФГОС НОО и СОО третьего поколения</vt:lpstr>
      <vt:lpstr>Нормативные документы</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Введение ФГОС НОО и СОО</dc:title>
  <dc:creator>Екатерина</dc:creator>
  <cp:lastModifiedBy>учитель</cp:lastModifiedBy>
  <cp:revision>18</cp:revision>
  <cp:lastPrinted>2021-12-01T15:32:33Z</cp:lastPrinted>
  <dcterms:created xsi:type="dcterms:W3CDTF">2021-11-29T14:18:45Z</dcterms:created>
  <dcterms:modified xsi:type="dcterms:W3CDTF">2022-03-04T05:50:55Z</dcterms:modified>
</cp:coreProperties>
</file>